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69" r:id="rId3"/>
    <p:sldId id="270" r:id="rId4"/>
    <p:sldId id="272" r:id="rId5"/>
    <p:sldId id="260" r:id="rId6"/>
    <p:sldId id="266" r:id="rId7"/>
    <p:sldId id="271" r:id="rId8"/>
    <p:sldId id="258" r:id="rId9"/>
    <p:sldId id="259" r:id="rId10"/>
    <p:sldId id="263" r:id="rId11"/>
    <p:sldId id="261" r:id="rId12"/>
    <p:sldId id="26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0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9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4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40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4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9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6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9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2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9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8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1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2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2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6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0DBA77D-16EE-450C-B589-D7AADCED8677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B665076-819B-4993-8718-9373F88C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3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033" y="1630231"/>
            <a:ext cx="10750164" cy="1748729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Raport</a:t>
            </a:r>
            <a:r>
              <a:rPr lang="en-US" i="1" dirty="0" smtClean="0"/>
              <a:t> de </a:t>
            </a:r>
            <a:r>
              <a:rPr lang="en-US" i="1" dirty="0" err="1" smtClean="0"/>
              <a:t>activitate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err="1" smtClean="0"/>
              <a:t>Platforma</a:t>
            </a:r>
            <a:r>
              <a:rPr lang="en-US" i="1" dirty="0" smtClean="0"/>
              <a:t>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Egalitate</a:t>
            </a:r>
            <a:r>
              <a:rPr lang="en-US" i="1" dirty="0" smtClean="0"/>
              <a:t> de Gen</a:t>
            </a:r>
            <a:r>
              <a:rPr lang="ro-RO" i="1" dirty="0" smtClean="0"/>
              <a:t/>
            </a:r>
            <a:br>
              <a:rPr lang="ro-RO" i="1" dirty="0" smtClean="0"/>
            </a:br>
            <a:r>
              <a:rPr lang="ro-RO" i="1" dirty="0" smtClean="0"/>
              <a:t>2019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7826" y="4394039"/>
            <a:ext cx="8173940" cy="1117687"/>
          </a:xfrm>
        </p:spPr>
        <p:txBody>
          <a:bodyPr>
            <a:normAutofit/>
          </a:bodyPr>
          <a:lstStyle/>
          <a:p>
            <a:pPr algn="r"/>
            <a:r>
              <a:rPr lang="ro-RO" sz="2400" i="1" dirty="0" smtClean="0"/>
              <a:t>Secretara Generală </a:t>
            </a:r>
            <a:endParaRPr lang="ro-RO" sz="2400" i="1" dirty="0" smtClean="0"/>
          </a:p>
          <a:p>
            <a:pPr algn="r"/>
            <a:r>
              <a:rPr lang="ro-RO" sz="2400" i="1" dirty="0" smtClean="0"/>
              <a:t> Nina Lozinschi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7806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Mentorat MAI/IGP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/>
              <a:t>Program de coachind pentru 15 formatori în domeniul egalității de gen șinon discriminarii din cadrul MAI.</a:t>
            </a:r>
          </a:p>
          <a:p>
            <a:r>
              <a:rPr lang="ro-RO" b="1" dirty="0" smtClean="0"/>
              <a:t>33 vizite de mentorat privind analiza de gen in cadrul IGP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5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3200" dirty="0"/>
              <a:t>15 </a:t>
            </a:r>
            <a:r>
              <a:rPr lang="en-US" sz="3200" dirty="0" err="1"/>
              <a:t>seminarii</a:t>
            </a:r>
            <a:r>
              <a:rPr lang="en-US" sz="3200" dirty="0"/>
              <a:t> </a:t>
            </a:r>
            <a:r>
              <a:rPr lang="en-US" sz="3200" dirty="0" err="1"/>
              <a:t>regionale</a:t>
            </a:r>
            <a:r>
              <a:rPr lang="ro-RO" sz="3200" dirty="0"/>
              <a:t> cu tematica </a:t>
            </a:r>
            <a:r>
              <a:rPr lang="en-US" sz="3200" b="1" dirty="0" err="1"/>
              <a:t>Integrarea</a:t>
            </a:r>
            <a:r>
              <a:rPr lang="en-US" sz="3200" b="1" dirty="0"/>
              <a:t> </a:t>
            </a:r>
            <a:r>
              <a:rPr lang="en-US" sz="3200" b="1" dirty="0" err="1"/>
              <a:t>dimensiunii</a:t>
            </a:r>
            <a:r>
              <a:rPr lang="en-US" sz="3200" b="1" dirty="0"/>
              <a:t> de gen </a:t>
            </a:r>
            <a:r>
              <a:rPr lang="ro-RO" sz="3200" b="1" dirty="0"/>
              <a:t>î</a:t>
            </a:r>
            <a:r>
              <a:rPr lang="en-US" sz="3200" b="1" dirty="0"/>
              <a:t>n </a:t>
            </a:r>
            <a:r>
              <a:rPr lang="en-US" sz="3200" b="1" dirty="0" err="1"/>
              <a:t>politicile</a:t>
            </a:r>
            <a:r>
              <a:rPr lang="en-US" sz="3200" b="1" dirty="0"/>
              <a:t> </a:t>
            </a:r>
            <a:r>
              <a:rPr lang="en-US" sz="3200" b="1" dirty="0" err="1"/>
              <a:t>publice</a:t>
            </a:r>
            <a:r>
              <a:rPr lang="ro-RO" sz="3200" b="1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394 </a:t>
            </a:r>
            <a:r>
              <a:rPr lang="ro-RO" b="1" dirty="0" smtClean="0"/>
              <a:t>reprezentanți ai APL </a:t>
            </a:r>
            <a:r>
              <a:rPr lang="en-US" b="1" dirty="0" smtClean="0"/>
              <a:t>, </a:t>
            </a:r>
            <a:r>
              <a:rPr lang="ro-RO" b="1" dirty="0" smtClean="0"/>
              <a:t>societatea civila, mediul de afaceri,mass-media (392 femei și 65 bărbați) au capacități </a:t>
            </a:r>
            <a:r>
              <a:rPr lang="en-US" dirty="0" err="1" smtClean="0"/>
              <a:t>consolid</a:t>
            </a:r>
            <a:r>
              <a:rPr lang="ro-RO" dirty="0" smtClean="0"/>
              <a:t>ate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colaborare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autoritățile</a:t>
            </a:r>
            <a:r>
              <a:rPr lang="en-US" dirty="0" smtClean="0"/>
              <a:t> </a:t>
            </a:r>
            <a:r>
              <a:rPr lang="en-US" dirty="0" err="1" smtClean="0"/>
              <a:t>publice</a:t>
            </a:r>
            <a:r>
              <a:rPr lang="en-US" dirty="0" smtClean="0"/>
              <a:t> locale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societatea</a:t>
            </a:r>
            <a:r>
              <a:rPr lang="en-US" dirty="0" smtClean="0"/>
              <a:t> </a:t>
            </a:r>
            <a:r>
              <a:rPr lang="en-US" dirty="0" err="1" smtClean="0"/>
              <a:t>civilă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asigurarea</a:t>
            </a:r>
            <a:r>
              <a:rPr lang="en-US" dirty="0" smtClean="0"/>
              <a:t> </a:t>
            </a:r>
            <a:r>
              <a:rPr lang="en-US" dirty="0" err="1" smtClean="0"/>
              <a:t>egalității</a:t>
            </a:r>
            <a:r>
              <a:rPr lang="en-US" dirty="0" smtClean="0"/>
              <a:t> de gen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comunitate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integrarea</a:t>
            </a:r>
            <a:r>
              <a:rPr lang="en-US" dirty="0" smtClean="0"/>
              <a:t> </a:t>
            </a:r>
            <a:r>
              <a:rPr lang="en-US" dirty="0" err="1" smtClean="0"/>
              <a:t>perspectivei</a:t>
            </a:r>
            <a:r>
              <a:rPr lang="en-US" dirty="0" smtClean="0"/>
              <a:t> de gen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procesul</a:t>
            </a:r>
            <a:r>
              <a:rPr lang="en-US" dirty="0" smtClean="0"/>
              <a:t> de </a:t>
            </a:r>
            <a:r>
              <a:rPr lang="en-US" dirty="0" err="1" smtClean="0"/>
              <a:t>dezvoltare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punere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aplicare</a:t>
            </a:r>
            <a:r>
              <a:rPr lang="en-US" dirty="0" smtClean="0"/>
              <a:t> a </a:t>
            </a:r>
            <a:r>
              <a:rPr lang="en-US" dirty="0" err="1" smtClean="0"/>
              <a:t>politicii</a:t>
            </a:r>
            <a:r>
              <a:rPr lang="en-US" dirty="0" smtClean="0"/>
              <a:t> </a:t>
            </a:r>
            <a:r>
              <a:rPr lang="en-US" dirty="0" err="1" smtClean="0"/>
              <a:t>publice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3 </a:t>
            </a:r>
            <a:r>
              <a:rPr lang="ro-RO" sz="3200" dirty="0"/>
              <a:t>forumuri regionale </a:t>
            </a:r>
            <a:r>
              <a:rPr lang="ro-RO" sz="3200" b="1" i="1" dirty="0"/>
              <a:t>Cooperare şi</a:t>
            </a:r>
            <a:r>
              <a:rPr lang="ro-RO" sz="3200" b="1" dirty="0"/>
              <a:t> </a:t>
            </a:r>
            <a:r>
              <a:rPr lang="ro-RO" sz="3200" b="1" i="1" dirty="0"/>
              <a:t>solidaritate pentru egalitate de gen</a:t>
            </a:r>
            <a:r>
              <a:rPr lang="ro-RO" sz="3200" b="1" dirty="0"/>
              <a:t> (Balti, Orhei, Cahul)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113 </a:t>
            </a:r>
            <a:r>
              <a:rPr lang="en-US" dirty="0" err="1" smtClean="0"/>
              <a:t>femei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9 </a:t>
            </a:r>
            <a:r>
              <a:rPr lang="en-US" dirty="0" err="1" smtClean="0"/>
              <a:t>bărbați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consolidat</a:t>
            </a:r>
            <a:r>
              <a:rPr lang="en-US" dirty="0" smtClean="0"/>
              <a:t> </a:t>
            </a:r>
            <a:r>
              <a:rPr lang="en-US" dirty="0" err="1" smtClean="0"/>
              <a:t>solidaritatea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cooperarea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societatea</a:t>
            </a:r>
            <a:r>
              <a:rPr lang="en-US" dirty="0" smtClean="0"/>
              <a:t> </a:t>
            </a:r>
            <a:r>
              <a:rPr lang="en-US" dirty="0" err="1" smtClean="0"/>
              <a:t>civilă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sectorul</a:t>
            </a:r>
            <a:r>
              <a:rPr lang="en-US" dirty="0" smtClean="0"/>
              <a:t> politic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soluționarea</a:t>
            </a:r>
            <a:r>
              <a:rPr lang="en-US" dirty="0" smtClean="0"/>
              <a:t> </a:t>
            </a:r>
            <a:r>
              <a:rPr lang="en-US" dirty="0" err="1" smtClean="0"/>
              <a:t>inegalităților</a:t>
            </a:r>
            <a:r>
              <a:rPr lang="en-US" dirty="0" smtClean="0"/>
              <a:t> de gen</a:t>
            </a:r>
            <a:endParaRPr lang="ro-RO" dirty="0" smtClean="0"/>
          </a:p>
          <a:p>
            <a:r>
              <a:rPr lang="ro-RO" dirty="0" smtClean="0"/>
              <a:t>Elaborarea studiului: </a:t>
            </a:r>
            <a:r>
              <a:rPr lang="ro-RO" b="1" dirty="0"/>
              <a:t>PERCEPȚIILE RECIPROCE ALE FEMEILOR </a:t>
            </a:r>
            <a:r>
              <a:rPr lang="ro-RO" b="1" dirty="0" smtClean="0"/>
              <a:t>DIN </a:t>
            </a:r>
            <a:r>
              <a:rPr lang="ro-RO" b="1" dirty="0"/>
              <a:t>SFERA POLITICĂ ȘI A CELOR DIN SOCIETATEA CIVILĂ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7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P</a:t>
            </a:r>
            <a:r>
              <a:rPr lang="en-US" dirty="0" err="1" smtClean="0"/>
              <a:t>arteneri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Coli</a:t>
            </a:r>
            <a:r>
              <a:rPr lang="ro-RO" dirty="0" smtClean="0"/>
              <a:t>ţia Naţionala </a:t>
            </a:r>
            <a:r>
              <a:rPr lang="en-US" dirty="0" smtClean="0"/>
              <a:t>“</a:t>
            </a:r>
            <a:r>
              <a:rPr lang="ro-RO" dirty="0" smtClean="0"/>
              <a:t>Viaţa fără violenţă în familie</a:t>
            </a:r>
            <a:r>
              <a:rPr lang="en-US" dirty="0" smtClean="0"/>
              <a:t>”</a:t>
            </a:r>
            <a:endParaRPr lang="ro-RO" dirty="0" smtClean="0"/>
          </a:p>
          <a:p>
            <a:r>
              <a:rPr lang="ro-RO" dirty="0" smtClean="0"/>
              <a:t>Platforma parteneriatul estic din Moldova</a:t>
            </a:r>
          </a:p>
          <a:p>
            <a:r>
              <a:rPr lang="ro-RO" dirty="0" smtClean="0"/>
              <a:t>UN Women</a:t>
            </a:r>
          </a:p>
          <a:p>
            <a:r>
              <a:rPr lang="ro-RO" dirty="0" smtClean="0"/>
              <a:t>FEE</a:t>
            </a:r>
          </a:p>
          <a:p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0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29 de m</a:t>
            </a:r>
            <a:r>
              <a:rPr lang="en-US" dirty="0" err="1" smtClean="0"/>
              <a:t>embri</a:t>
            </a:r>
            <a:r>
              <a:rPr lang="en-US" dirty="0"/>
              <a:t>/</a:t>
            </a:r>
            <a:r>
              <a:rPr lang="ro-RO" dirty="0" smtClean="0"/>
              <a:t>re</a:t>
            </a: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8 persaone fizice</a:t>
            </a:r>
            <a:br>
              <a:rPr lang="ro-RO" dirty="0" smtClean="0"/>
            </a:br>
            <a:r>
              <a:rPr lang="ro-RO" dirty="0" smtClean="0"/>
              <a:t>21 organzaţii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membri</a:t>
            </a:r>
            <a:r>
              <a:rPr lang="en-US" dirty="0" smtClean="0"/>
              <a:t> s-au </a:t>
            </a:r>
            <a:r>
              <a:rPr lang="en-US" dirty="0" err="1" smtClean="0"/>
              <a:t>retras</a:t>
            </a:r>
            <a:r>
              <a:rPr lang="en-US" dirty="0" smtClean="0"/>
              <a:t>: Marina </a:t>
            </a:r>
            <a:r>
              <a:rPr lang="en-US" dirty="0" err="1" smtClean="0"/>
              <a:t>Zarija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Diana Enache</a:t>
            </a:r>
          </a:p>
          <a:p>
            <a:pPr marL="0" indent="0">
              <a:buNone/>
            </a:pPr>
            <a:r>
              <a:rPr lang="en-US" dirty="0" smtClean="0"/>
              <a:t>O </a:t>
            </a:r>
            <a:r>
              <a:rPr lang="en-US" dirty="0" err="1" smtClean="0"/>
              <a:t>membr</a:t>
            </a:r>
            <a:r>
              <a:rPr lang="ro-RO" dirty="0" smtClean="0"/>
              <a:t>ă nouă: Alina Cebotari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7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 err="1" smtClean="0"/>
              <a:t>documente</a:t>
            </a:r>
            <a:r>
              <a:rPr lang="en-US" dirty="0" smtClean="0"/>
              <a:t> de </a:t>
            </a:r>
            <a:r>
              <a:rPr lang="en-US" dirty="0" err="1" smtClean="0"/>
              <a:t>pozitie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900" dirty="0" smtClean="0"/>
              <a:t>14 </a:t>
            </a:r>
            <a:r>
              <a:rPr lang="en-US" sz="1900" dirty="0" err="1"/>
              <a:t>octombrie</a:t>
            </a:r>
            <a:r>
              <a:rPr lang="en-US" sz="1900" dirty="0"/>
              <a:t>-Cota de 40 % in </a:t>
            </a:r>
            <a:r>
              <a:rPr lang="en-US" sz="1900" dirty="0" err="1"/>
              <a:t>Guvernul</a:t>
            </a:r>
            <a:r>
              <a:rPr lang="en-US" sz="1900" dirty="0"/>
              <a:t> </a:t>
            </a:r>
            <a:r>
              <a:rPr lang="en-US" sz="1900" dirty="0" err="1" smtClean="0"/>
              <a:t>Chicu</a:t>
            </a:r>
            <a:endParaRPr lang="ro-RO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o-RO" sz="1900" dirty="0" smtClean="0"/>
              <a:t>10 </a:t>
            </a:r>
            <a:r>
              <a:rPr lang="ro-RO" sz="1900" dirty="0"/>
              <a:t>octombrie </a:t>
            </a:r>
            <a:r>
              <a:rPr lang="ro-RO" sz="1900" dirty="0"/>
              <a:t>2019</a:t>
            </a:r>
            <a:r>
              <a:rPr lang="en-US" sz="1900" dirty="0"/>
              <a:t>, </a:t>
            </a:r>
            <a:r>
              <a:rPr lang="ro-RO" sz="1900" dirty="0"/>
              <a:t>Declarație cu privire la cazurile de defăimare și instigare la ură </a:t>
            </a:r>
            <a:r>
              <a:rPr lang="ro-RO" sz="1900" dirty="0"/>
              <a:t>împotriva </a:t>
            </a:r>
            <a:r>
              <a:rPr lang="ro-RO" sz="1900" dirty="0"/>
              <a:t>candidatelor în </a:t>
            </a:r>
            <a:r>
              <a:rPr lang="ro-RO" sz="1900" dirty="0" smtClean="0"/>
              <a:t>alegeri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900" dirty="0" smtClean="0"/>
              <a:t>Apel </a:t>
            </a:r>
            <a:r>
              <a:rPr lang="ro-RO" sz="1900" dirty="0"/>
              <a:t>către Parlament și Guvern cu privire la asigurarea egalității de </a:t>
            </a:r>
            <a:r>
              <a:rPr lang="ro-RO" sz="1900" dirty="0" smtClean="0"/>
              <a:t>gen</a:t>
            </a:r>
            <a:endParaRPr lang="ro-RO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smtClean="0"/>
              <a:t>Manifest </a:t>
            </a:r>
            <a:r>
              <a:rPr lang="en-US" sz="1900" dirty="0" err="1"/>
              <a:t>pentru</a:t>
            </a:r>
            <a:r>
              <a:rPr lang="en-US" sz="1900" dirty="0"/>
              <a:t> </a:t>
            </a:r>
            <a:r>
              <a:rPr lang="en-US" sz="1900" dirty="0" err="1"/>
              <a:t>egalitate</a:t>
            </a:r>
            <a:r>
              <a:rPr lang="en-US" sz="1900" dirty="0"/>
              <a:t> de </a:t>
            </a:r>
            <a:r>
              <a:rPr lang="en-US" sz="1900" dirty="0" smtClean="0"/>
              <a:t>gen</a:t>
            </a:r>
            <a:endParaRPr lang="ro-RO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smtClean="0"/>
              <a:t>8 </a:t>
            </a:r>
            <a:r>
              <a:rPr lang="en-US" sz="1900" dirty="0"/>
              <a:t>august, P</a:t>
            </a:r>
            <a:r>
              <a:rPr lang="ro-RO" sz="1900" dirty="0"/>
              <a:t>ropuneri </a:t>
            </a:r>
            <a:r>
              <a:rPr lang="ro-RO" sz="1900" dirty="0"/>
              <a:t>de completare a Planului de acțiuni al Guvernului pentru anii 2019-2020 cu următoarele acțiuni specifice asigurarea egalităţii de </a:t>
            </a:r>
            <a:r>
              <a:rPr lang="ro-RO" sz="1900" dirty="0" smtClean="0"/>
              <a:t>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smtClean="0"/>
              <a:t>25 </a:t>
            </a:r>
            <a:r>
              <a:rPr lang="en-US" sz="1900" dirty="0" err="1"/>
              <a:t>iunie</a:t>
            </a:r>
            <a:r>
              <a:rPr lang="en-US" sz="1900" dirty="0"/>
              <a:t> </a:t>
            </a:r>
            <a:r>
              <a:rPr lang="en-US" sz="1900" dirty="0"/>
              <a:t>2019, </a:t>
            </a:r>
            <a:r>
              <a:rPr lang="en-US" sz="1900" dirty="0" err="1"/>
              <a:t>utilizarea</a:t>
            </a:r>
            <a:r>
              <a:rPr lang="en-US" sz="1900" dirty="0"/>
              <a:t> </a:t>
            </a:r>
            <a:r>
              <a:rPr lang="en-US" sz="1900" dirty="0" err="1"/>
              <a:t>formelor</a:t>
            </a:r>
            <a:r>
              <a:rPr lang="en-US" sz="1900" dirty="0"/>
              <a:t> de </a:t>
            </a:r>
            <a:r>
              <a:rPr lang="en-US" sz="1900" dirty="0" err="1"/>
              <a:t>femenin</a:t>
            </a:r>
            <a:r>
              <a:rPr lang="en-US" sz="1900" dirty="0"/>
              <a:t> </a:t>
            </a:r>
            <a:r>
              <a:rPr lang="en-US" sz="1900" dirty="0" err="1"/>
              <a:t>pentru</a:t>
            </a:r>
            <a:r>
              <a:rPr lang="en-US" sz="1900" dirty="0"/>
              <a:t> </a:t>
            </a:r>
            <a:r>
              <a:rPr lang="en-US" sz="1900" dirty="0" err="1"/>
              <a:t>func’ii</a:t>
            </a:r>
            <a:r>
              <a:rPr lang="en-US" sz="1900" dirty="0"/>
              <a:t> de </a:t>
            </a:r>
            <a:r>
              <a:rPr lang="en-US" sz="1900" dirty="0" err="1" smtClean="0"/>
              <a:t>conducere</a:t>
            </a:r>
            <a:endParaRPr lang="ro-RO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12 </a:t>
            </a:r>
            <a:r>
              <a:rPr lang="en-US" dirty="0" err="1" smtClean="0"/>
              <a:t>aprilie</a:t>
            </a:r>
            <a:r>
              <a:rPr lang="en-US" dirty="0" smtClean="0"/>
              <a:t>, </a:t>
            </a:r>
            <a:r>
              <a:rPr lang="en-US" dirty="0" err="1" smtClean="0"/>
              <a:t>catre</a:t>
            </a:r>
            <a:r>
              <a:rPr lang="en-US" dirty="0" smtClean="0"/>
              <a:t> </a:t>
            </a:r>
            <a:r>
              <a:rPr lang="en-US" dirty="0" err="1" smtClean="0"/>
              <a:t>Dragos</a:t>
            </a:r>
            <a:r>
              <a:rPr lang="en-US" dirty="0" smtClean="0"/>
              <a:t> </a:t>
            </a:r>
            <a:r>
              <a:rPr lang="en-US" dirty="0" err="1" smtClean="0"/>
              <a:t>Vicol</a:t>
            </a:r>
            <a:r>
              <a:rPr lang="en-US" dirty="0" smtClean="0"/>
              <a:t> </a:t>
            </a:r>
            <a:r>
              <a:rPr lang="en-US" dirty="0" err="1" smtClean="0"/>
              <a:t>privind</a:t>
            </a:r>
            <a:r>
              <a:rPr lang="en-US" dirty="0" smtClean="0"/>
              <a:t> </a:t>
            </a:r>
            <a:r>
              <a:rPr lang="en-US" dirty="0" err="1" smtClean="0"/>
              <a:t>limbajul</a:t>
            </a:r>
            <a:r>
              <a:rPr lang="en-US" dirty="0" smtClean="0"/>
              <a:t> sexist</a:t>
            </a:r>
            <a:endParaRPr lang="ro-RO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Ratificarea</a:t>
            </a:r>
            <a:r>
              <a:rPr lang="en-US" dirty="0" smtClean="0"/>
              <a:t> </a:t>
            </a:r>
            <a:r>
              <a:rPr lang="en-US" dirty="0" err="1" smtClean="0"/>
              <a:t>Conven</a:t>
            </a:r>
            <a:r>
              <a:rPr lang="ro-RO" dirty="0" smtClean="0"/>
              <a:t>ţiei de la Istanbul</a:t>
            </a:r>
          </a:p>
          <a:p>
            <a:r>
              <a:rPr lang="en-US" b="1" dirty="0"/>
              <a:t>Statement of the Gender Equality Platform from the  Republic of Moldova </a:t>
            </a:r>
            <a:r>
              <a:rPr lang="en-US" b="1" dirty="0" err="1" smtClean="0"/>
              <a:t>regardingimplementation</a:t>
            </a:r>
            <a:r>
              <a:rPr lang="en-US" b="1" dirty="0" smtClean="0"/>
              <a:t> </a:t>
            </a:r>
            <a:r>
              <a:rPr lang="en-US" b="1" dirty="0"/>
              <a:t>of the commitments of the Beijing Declaration +25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443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707003"/>
            <a:ext cx="2793158" cy="915063"/>
          </a:xfrm>
        </p:spPr>
        <p:txBody>
          <a:bodyPr/>
          <a:lstStyle/>
          <a:p>
            <a:r>
              <a:rPr lang="ro-RO" dirty="0" smtClean="0"/>
              <a:t>Campanie de informare privind VIFA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sz="1900" dirty="0" smtClean="0"/>
              <a:t>5 mese de dialog cu reprezentantele diferitor partite politice</a:t>
            </a:r>
            <a:r>
              <a:rPr lang="en-US" sz="1900" dirty="0" smtClean="0"/>
              <a:t>-</a:t>
            </a:r>
            <a:r>
              <a:rPr lang="ro-RO" sz="1900" dirty="0" smtClean="0"/>
              <a:t> AFSC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900" dirty="0" smtClean="0"/>
              <a:t>Raport de cartografiere a violentei şi sexismului impotriva femeilor în alegeri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900" dirty="0" smtClean="0"/>
              <a:t>Raport de monitorizare a VIFA in alegerile locale generale din 2019-AFSC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900" dirty="0" smtClean="0"/>
              <a:t>5 conferinţe de presă privind sexismul şi VIFA în spatiul public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900" dirty="0" smtClean="0"/>
              <a:t>2 banere informaţionale privind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990" y="5180718"/>
            <a:ext cx="1934731" cy="13863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9" y="4253432"/>
            <a:ext cx="2621604" cy="1854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2" y="1856808"/>
            <a:ext cx="2153481" cy="3960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34" y="47045"/>
            <a:ext cx="1772005" cy="177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4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/>
              <a:t>Societatea</a:t>
            </a:r>
            <a:r>
              <a:rPr lang="en-US" sz="2400" dirty="0" smtClean="0"/>
              <a:t> </a:t>
            </a:r>
            <a:r>
              <a:rPr lang="en-US" sz="2400" dirty="0" err="1" smtClean="0"/>
              <a:t>civila</a:t>
            </a:r>
            <a:r>
              <a:rPr lang="en-US" sz="2400" dirty="0" smtClean="0"/>
              <a:t> au </a:t>
            </a:r>
            <a:r>
              <a:rPr lang="en-US" sz="2400" dirty="0" err="1" smtClean="0"/>
              <a:t>agend</a:t>
            </a:r>
            <a:r>
              <a:rPr lang="ro-RO" sz="2400" dirty="0" smtClean="0"/>
              <a:t>ă </a:t>
            </a:r>
            <a:r>
              <a:rPr lang="en-US" sz="2400" dirty="0" err="1" smtClean="0"/>
              <a:t>comun</a:t>
            </a:r>
            <a:r>
              <a:rPr lang="ro-RO" sz="2400" dirty="0" smtClean="0"/>
              <a:t>ă </a:t>
            </a:r>
            <a:r>
              <a:rPr lang="en-US" sz="2400" dirty="0" err="1" smtClean="0"/>
              <a:t>privind</a:t>
            </a:r>
            <a:r>
              <a:rPr lang="en-US" sz="2400" dirty="0" smtClean="0"/>
              <a:t> </a:t>
            </a:r>
            <a:r>
              <a:rPr lang="en-US" sz="2400" dirty="0" err="1" smtClean="0"/>
              <a:t>partic</a:t>
            </a:r>
            <a:r>
              <a:rPr lang="ro-RO" sz="2400" dirty="0" smtClean="0"/>
              <a:t>i</a:t>
            </a:r>
            <a:r>
              <a:rPr lang="en-US" sz="2400" dirty="0" err="1" smtClean="0"/>
              <a:t>parea</a:t>
            </a:r>
            <a:r>
              <a:rPr lang="ro-RO" sz="2400" dirty="0" smtClean="0"/>
              <a:t> echilibrată în proces decizional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Atelierul privind VIFA și Sexism-</a:t>
            </a:r>
            <a:r>
              <a:rPr lang="en-US" dirty="0"/>
              <a:t>27 participants (26 women and 1 male): PEG members, local leaders of WPC </a:t>
            </a:r>
            <a:r>
              <a:rPr lang="en-US" dirty="0" smtClean="0"/>
              <a:t>50/50.</a:t>
            </a:r>
            <a:endParaRPr lang="ro-RO" dirty="0"/>
          </a:p>
          <a:p>
            <a:r>
              <a:rPr lang="ro-RO" b="1" dirty="0" smtClean="0"/>
              <a:t>I</a:t>
            </a:r>
            <a:r>
              <a:rPr lang="en-US" b="1" dirty="0" err="1" smtClean="0"/>
              <a:t>nfographic</a:t>
            </a:r>
            <a:r>
              <a:rPr lang="en-US" b="1" dirty="0" smtClean="0"/>
              <a:t> </a:t>
            </a:r>
            <a:r>
              <a:rPr lang="en-US" b="1" dirty="0"/>
              <a:t>"Non-sexist and non-discriminatory electoral campaigns".</a:t>
            </a:r>
            <a:r>
              <a:rPr lang="en-US" dirty="0"/>
              <a:t>  </a:t>
            </a:r>
            <a:endParaRPr lang="en-US" dirty="0" smtClean="0">
              <a:effectLst/>
            </a:endParaRPr>
          </a:p>
          <a:p>
            <a:r>
              <a:rPr lang="ro-RO" dirty="0" smtClean="0"/>
              <a:t>Eveniment de dialog privind conciliereaviții de familie cu cea profesională</a:t>
            </a:r>
            <a:r>
              <a:rPr lang="en-US" dirty="0"/>
              <a:t> </a:t>
            </a:r>
            <a:endParaRPr lang="ro-RO" dirty="0" smtClean="0"/>
          </a:p>
          <a:p>
            <a:r>
              <a:rPr lang="ro-RO" b="1" dirty="0" smtClean="0"/>
              <a:t>Eveniment de </a:t>
            </a:r>
            <a:r>
              <a:rPr lang="ro-RO" b="1" dirty="0" smtClean="0"/>
              <a:t>dialo</a:t>
            </a:r>
            <a:r>
              <a:rPr lang="en-US" b="1" dirty="0" smtClean="0"/>
              <a:t>g</a:t>
            </a:r>
            <a:r>
              <a:rPr lang="ro-RO" b="1" dirty="0" smtClean="0"/>
              <a:t> </a:t>
            </a:r>
            <a:r>
              <a:rPr lang="ro-RO" b="1" dirty="0" smtClean="0"/>
              <a:t>societatea civila și Cancelaria de stata privind implimenatrea ODD-lor din perspectiva de gen</a:t>
            </a:r>
          </a:p>
          <a:p>
            <a:r>
              <a:rPr lang="ro-RO" b="1" dirty="0" smtClean="0"/>
              <a:t>2 Atelier de planificare strategică a PEG</a:t>
            </a:r>
            <a:r>
              <a:rPr lang="en-US" dirty="0"/>
              <a:t> </a:t>
            </a:r>
            <a:endParaRPr lang="ro-RO" dirty="0" smtClean="0"/>
          </a:p>
          <a:p>
            <a:r>
              <a:rPr lang="ro-RO" dirty="0" smtClean="0"/>
              <a:t>Adunarea generala </a:t>
            </a:r>
            <a:r>
              <a:rPr lang="ro-RO" dirty="0" smtClean="0"/>
              <a:t>201</a:t>
            </a:r>
            <a:r>
              <a:rPr lang="en-US" dirty="0" smtClean="0"/>
              <a:t>9</a:t>
            </a:r>
            <a:r>
              <a:rPr lang="ro-RO" dirty="0" smtClean="0"/>
              <a:t> </a:t>
            </a:r>
            <a:r>
              <a:rPr lang="ro-RO" dirty="0" smtClean="0"/>
              <a:t>PEG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3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0" y="202426"/>
            <a:ext cx="3157661" cy="3157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46" y="377189"/>
            <a:ext cx="1905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63" y="313745"/>
            <a:ext cx="2712389" cy="2712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82" y="3128506"/>
            <a:ext cx="3224585" cy="32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6104" y="1152939"/>
            <a:ext cx="5255813" cy="1248356"/>
          </a:xfrm>
        </p:spPr>
        <p:txBody>
          <a:bodyPr/>
          <a:lstStyle/>
          <a:p>
            <a:r>
              <a:rPr lang="ro-RO" dirty="0" smtClean="0"/>
              <a:t>Advocacy la nivel international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895559" y="1812897"/>
            <a:ext cx="3757545" cy="3148571"/>
          </a:xfrm>
        </p:spPr>
        <p:txBody>
          <a:bodyPr>
            <a:normAutofit fontScale="62500" lnSpcReduction="20000"/>
          </a:bodyPr>
          <a:lstStyle/>
          <a:p>
            <a:r>
              <a:rPr lang="ro-RO" dirty="0" smtClean="0"/>
              <a:t>Parrticiparea repreyentantelor PEG la  subregional Consultations on Beijing </a:t>
            </a:r>
            <a:r>
              <a:rPr lang="en-US" dirty="0" smtClean="0"/>
              <a:t>+25, </a:t>
            </a:r>
            <a:r>
              <a:rPr lang="en-US" dirty="0" err="1" smtClean="0"/>
              <a:t>septembrie</a:t>
            </a:r>
            <a:r>
              <a:rPr lang="en-US" dirty="0" smtClean="0"/>
              <a:t> 4-5 2019</a:t>
            </a:r>
          </a:p>
          <a:p>
            <a:endParaRPr lang="en-US" dirty="0"/>
          </a:p>
          <a:p>
            <a:r>
              <a:rPr lang="ro-RO" dirty="0" smtClean="0"/>
              <a:t>28-31 </a:t>
            </a:r>
            <a:r>
              <a:rPr lang="ro-RO" dirty="0"/>
              <a:t>octombrie 2019 grup de 5 persoane reprezentante a PEG au participat la Intrunirea de revizuirea a Plaformei de la Beijing+25</a:t>
            </a:r>
          </a:p>
          <a:p>
            <a:r>
              <a:rPr lang="ro-RO" dirty="0"/>
              <a:t>Elaborat document de poziție privind realizările si provocările pe cele 12 capitole a Platformei de la Beijing</a:t>
            </a:r>
          </a:p>
          <a:p>
            <a:r>
              <a:rPr lang="ro-RO" dirty="0"/>
              <a:t>16-20 decembrie- Vizită de studii Stuttgart, Germania- Schimb de bune practici privind mecanizme de asigurarea egalității de gen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9" y="2806811"/>
            <a:ext cx="5306469" cy="310353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444" y="466152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7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800" dirty="0" smtClean="0"/>
              <a:t> Instituțiile publice au capacități de a analiza și de a îmbunătăți legislația, politicile, reglementările și bugetele pentru a îndeplini angajamentele privind egalitatea de gen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o-RO" b="1" dirty="0" smtClean="0"/>
              <a:t>237</a:t>
            </a:r>
            <a:r>
              <a:rPr lang="en-US" b="1" dirty="0" smtClean="0"/>
              <a:t> </a:t>
            </a:r>
            <a:r>
              <a:rPr lang="ro-RO" b="1" dirty="0" smtClean="0"/>
              <a:t>funcționari di cadrul APC și APL au cunoștințe consulidate in integrarea dimensiunii de gen in politicile publice.</a:t>
            </a:r>
            <a:r>
              <a:rPr lang="en-US" b="1" dirty="0" smtClean="0"/>
              <a:t> </a:t>
            </a:r>
            <a:endParaRPr lang="ro-RO" dirty="0" smtClean="0"/>
          </a:p>
          <a:p>
            <a:r>
              <a:rPr lang="en-US" b="1" dirty="0"/>
              <a:t>36 </a:t>
            </a:r>
            <a:r>
              <a:rPr lang="ro-RO" b="1" dirty="0" smtClean="0"/>
              <a:t>Secretrai Generali și Secretari stat </a:t>
            </a:r>
            <a:r>
              <a:rPr lang="en-US" dirty="0" smtClean="0"/>
              <a:t>(</a:t>
            </a:r>
            <a:r>
              <a:rPr lang="en-US" dirty="0"/>
              <a:t>18 women and 18 men) </a:t>
            </a:r>
            <a:endParaRPr lang="en-US" dirty="0" smtClean="0">
              <a:effectLst/>
            </a:endParaRPr>
          </a:p>
          <a:p>
            <a:r>
              <a:rPr lang="ro-RO" b="1" dirty="0" smtClean="0"/>
              <a:t>33 vicepreședinți de raion și </a:t>
            </a:r>
            <a:r>
              <a:rPr lang="en-US" b="1" dirty="0" smtClean="0"/>
              <a:t>18 </a:t>
            </a:r>
            <a:r>
              <a:rPr lang="ro-RO" b="1" dirty="0" err="1"/>
              <a:t>Ș</a:t>
            </a:r>
            <a:r>
              <a:rPr lang="en-US" b="1" dirty="0" err="1" smtClean="0"/>
              <a:t>efi</a:t>
            </a:r>
            <a:r>
              <a:rPr lang="en-US" b="1" dirty="0" smtClean="0"/>
              <a:t> </a:t>
            </a:r>
            <a:r>
              <a:rPr lang="en-US" b="1" dirty="0" err="1" smtClean="0"/>
              <a:t>și</a:t>
            </a:r>
            <a:r>
              <a:rPr lang="en-US" b="1" dirty="0" smtClean="0"/>
              <a:t> </a:t>
            </a:r>
            <a:r>
              <a:rPr lang="en-US" b="1" dirty="0" err="1" smtClean="0"/>
              <a:t>șefi</a:t>
            </a:r>
            <a:r>
              <a:rPr lang="en-US" b="1" dirty="0" smtClean="0"/>
              <a:t> </a:t>
            </a:r>
            <a:r>
              <a:rPr lang="en-US" b="1" dirty="0" err="1" smtClean="0"/>
              <a:t>adjuncți</a:t>
            </a:r>
            <a:r>
              <a:rPr lang="en-US" b="1" dirty="0" smtClean="0"/>
              <a:t> </a:t>
            </a:r>
            <a:r>
              <a:rPr lang="en-US" b="1" dirty="0" err="1" smtClean="0"/>
              <a:t>ai</a:t>
            </a:r>
            <a:r>
              <a:rPr lang="en-US" b="1" dirty="0" smtClean="0"/>
              <a:t> </a:t>
            </a:r>
            <a:r>
              <a:rPr lang="en-US" b="1" dirty="0" err="1" smtClean="0"/>
              <a:t>Birourilor</a:t>
            </a:r>
            <a:r>
              <a:rPr lang="en-US" b="1" dirty="0" smtClean="0"/>
              <a:t> </a:t>
            </a:r>
            <a:r>
              <a:rPr lang="en-US" b="1" dirty="0" err="1" smtClean="0"/>
              <a:t>teritoriale</a:t>
            </a:r>
            <a:r>
              <a:rPr lang="en-US" b="1" dirty="0" smtClean="0"/>
              <a:t> ale </a:t>
            </a:r>
            <a:r>
              <a:rPr lang="en-US" b="1" dirty="0" err="1" smtClean="0"/>
              <a:t>Cancelariei</a:t>
            </a:r>
            <a:r>
              <a:rPr lang="en-US" b="1" dirty="0" smtClean="0"/>
              <a:t> de Stat </a:t>
            </a:r>
            <a:r>
              <a:rPr lang="en-US" dirty="0" smtClean="0"/>
              <a:t>au </a:t>
            </a:r>
            <a:r>
              <a:rPr lang="en-US" dirty="0" err="1" smtClean="0"/>
              <a:t>participat</a:t>
            </a:r>
            <a:r>
              <a:rPr lang="en-US" dirty="0" smtClean="0"/>
              <a:t> la </a:t>
            </a:r>
            <a:r>
              <a:rPr lang="en-US" dirty="0" err="1" smtClean="0"/>
              <a:t>seminarul</a:t>
            </a:r>
            <a:r>
              <a:rPr lang="en-US" dirty="0" smtClean="0"/>
              <a:t> „</a:t>
            </a:r>
            <a:r>
              <a:rPr lang="en-US" dirty="0" err="1" smtClean="0"/>
              <a:t>Egalitatea</a:t>
            </a:r>
            <a:r>
              <a:rPr lang="en-US" dirty="0" smtClean="0"/>
              <a:t> de gen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procesul</a:t>
            </a:r>
            <a:r>
              <a:rPr lang="en-US" dirty="0" smtClean="0"/>
              <a:t> de </a:t>
            </a:r>
            <a:r>
              <a:rPr lang="en-US" dirty="0" err="1" smtClean="0"/>
              <a:t>luare</a:t>
            </a:r>
            <a:r>
              <a:rPr lang="en-US" dirty="0" smtClean="0"/>
              <a:t> a </a:t>
            </a:r>
            <a:r>
              <a:rPr lang="en-US" dirty="0" err="1" smtClean="0"/>
              <a:t>deciziilor</a:t>
            </a:r>
            <a:r>
              <a:rPr lang="en-US" dirty="0" smtClean="0"/>
              <a:t>”, al </a:t>
            </a:r>
            <a:r>
              <a:rPr lang="en-US" dirty="0" err="1" smtClean="0"/>
              <a:t>cărui</a:t>
            </a:r>
            <a:r>
              <a:rPr lang="en-US" dirty="0" smtClean="0"/>
              <a:t> </a:t>
            </a:r>
            <a:r>
              <a:rPr lang="en-US" dirty="0" err="1" smtClean="0"/>
              <a:t>scop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consolideze</a:t>
            </a:r>
            <a:r>
              <a:rPr lang="en-US" dirty="0" smtClean="0"/>
              <a:t> </a:t>
            </a:r>
            <a:r>
              <a:rPr lang="en-US" dirty="0" err="1" smtClean="0"/>
              <a:t>capacitățile</a:t>
            </a:r>
            <a:r>
              <a:rPr lang="en-US" dirty="0" smtClean="0"/>
              <a:t> din </a:t>
            </a:r>
            <a:r>
              <a:rPr lang="en-US" dirty="0" err="1" smtClean="0"/>
              <a:t>perspectiva</a:t>
            </a:r>
            <a:r>
              <a:rPr lang="en-US" dirty="0" smtClean="0"/>
              <a:t> de gen a </a:t>
            </a:r>
            <a:r>
              <a:rPr lang="en-US" dirty="0" err="1" smtClean="0"/>
              <a:t>funcționarilor</a:t>
            </a:r>
            <a:r>
              <a:rPr lang="en-US" dirty="0" smtClean="0"/>
              <a:t> </a:t>
            </a:r>
            <a:r>
              <a:rPr lang="en-US" dirty="0" err="1" smtClean="0"/>
              <a:t>publici</a:t>
            </a:r>
            <a:r>
              <a:rPr lang="en-US" dirty="0" smtClean="0"/>
              <a:t> din </a:t>
            </a:r>
            <a:r>
              <a:rPr lang="en-US" dirty="0" err="1" smtClean="0"/>
              <a:t>cadrul</a:t>
            </a:r>
            <a:r>
              <a:rPr lang="en-US" dirty="0" smtClean="0"/>
              <a:t> APL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implementarea</a:t>
            </a:r>
            <a:r>
              <a:rPr lang="en-US" dirty="0" smtClean="0"/>
              <a:t> </a:t>
            </a:r>
            <a:r>
              <a:rPr lang="en-US" dirty="0" err="1" smtClean="0"/>
              <a:t>politicilor</a:t>
            </a:r>
            <a:r>
              <a:rPr lang="en-US" dirty="0" smtClean="0"/>
              <a:t> </a:t>
            </a:r>
            <a:r>
              <a:rPr lang="en-US" dirty="0" err="1" smtClean="0"/>
              <a:t>publice</a:t>
            </a:r>
            <a:r>
              <a:rPr lang="en-US" dirty="0" smtClean="0"/>
              <a:t>. la </a:t>
            </a:r>
            <a:r>
              <a:rPr lang="en-US" dirty="0" err="1" smtClean="0"/>
              <a:t>nivel</a:t>
            </a:r>
            <a:r>
              <a:rPr lang="en-US" dirty="0" smtClean="0"/>
              <a:t> local.</a:t>
            </a:r>
            <a:r>
              <a:rPr lang="ro-RO" dirty="0" smtClean="0"/>
              <a:t> </a:t>
            </a:r>
            <a:r>
              <a:rPr lang="en-US" dirty="0" err="1" smtClean="0"/>
              <a:t>Subiectele</a:t>
            </a:r>
            <a:r>
              <a:rPr lang="en-US" dirty="0" smtClean="0"/>
              <a:t> </a:t>
            </a:r>
            <a:r>
              <a:rPr lang="en-US" dirty="0" err="1" smtClean="0"/>
              <a:t>abordate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cadrul</a:t>
            </a:r>
            <a:r>
              <a:rPr lang="en-US" dirty="0" smtClean="0"/>
              <a:t> </a:t>
            </a:r>
            <a:r>
              <a:rPr lang="en-US" dirty="0" err="1" smtClean="0"/>
              <a:t>instruirii</a:t>
            </a:r>
            <a:r>
              <a:rPr lang="en-US" dirty="0" smtClean="0"/>
              <a:t> au </a:t>
            </a:r>
            <a:r>
              <a:rPr lang="en-US" dirty="0" err="1" smtClean="0"/>
              <a:t>fost</a:t>
            </a:r>
            <a:r>
              <a:rPr lang="en-US" dirty="0" smtClean="0"/>
              <a:t>: </a:t>
            </a:r>
            <a:r>
              <a:rPr lang="en-US" dirty="0" err="1" smtClean="0"/>
              <a:t>Abordări</a:t>
            </a:r>
            <a:r>
              <a:rPr lang="en-US" dirty="0" smtClean="0"/>
              <a:t> </a:t>
            </a:r>
            <a:r>
              <a:rPr lang="en-US" dirty="0" err="1" smtClean="0"/>
              <a:t>conceptuale</a:t>
            </a:r>
            <a:r>
              <a:rPr lang="en-US" dirty="0" smtClean="0"/>
              <a:t> ale </a:t>
            </a:r>
            <a:r>
              <a:rPr lang="en-US" dirty="0" err="1" smtClean="0"/>
              <a:t>dimensiunii</a:t>
            </a:r>
            <a:r>
              <a:rPr lang="en-US" dirty="0" smtClean="0"/>
              <a:t> de gen </a:t>
            </a:r>
            <a:r>
              <a:rPr lang="en-US" dirty="0" err="1" smtClean="0"/>
              <a:t>în</a:t>
            </a:r>
            <a:r>
              <a:rPr lang="en-US" dirty="0" smtClean="0"/>
              <a:t> APL </a:t>
            </a:r>
            <a:r>
              <a:rPr lang="en-US" dirty="0" err="1" smtClean="0"/>
              <a:t>și</a:t>
            </a:r>
            <a:r>
              <a:rPr lang="en-US" dirty="0" smtClean="0"/>
              <a:t> APC; </a:t>
            </a:r>
            <a:r>
              <a:rPr lang="en-US" dirty="0" err="1" smtClean="0"/>
              <a:t>Cadrul</a:t>
            </a:r>
            <a:r>
              <a:rPr lang="en-US" dirty="0" smtClean="0"/>
              <a:t> legal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normativ</a:t>
            </a:r>
            <a:r>
              <a:rPr lang="en-US" dirty="0" smtClean="0"/>
              <a:t> </a:t>
            </a:r>
            <a:r>
              <a:rPr lang="en-US" dirty="0" err="1" smtClean="0"/>
              <a:t>național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internațional</a:t>
            </a:r>
            <a:r>
              <a:rPr lang="en-US" dirty="0" smtClean="0"/>
              <a:t>; </a:t>
            </a:r>
            <a:r>
              <a:rPr lang="en-US" dirty="0" err="1" smtClean="0"/>
              <a:t>Bună</a:t>
            </a:r>
            <a:r>
              <a:rPr lang="en-US" dirty="0" smtClean="0"/>
              <a:t> </a:t>
            </a:r>
            <a:r>
              <a:rPr lang="en-US" dirty="0" err="1" smtClean="0"/>
              <a:t>guvernare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egalitate</a:t>
            </a:r>
            <a:r>
              <a:rPr lang="en-US" dirty="0" smtClean="0"/>
              <a:t> de gen, </a:t>
            </a:r>
            <a:r>
              <a:rPr lang="en-US" dirty="0" err="1" smtClean="0"/>
              <a:t>discriminare</a:t>
            </a:r>
            <a:r>
              <a:rPr lang="en-US" dirty="0" smtClean="0"/>
              <a:t> de gen; </a:t>
            </a:r>
            <a:r>
              <a:rPr lang="en-US" dirty="0" err="1" smtClean="0"/>
              <a:t>Politici</a:t>
            </a:r>
            <a:r>
              <a:rPr lang="en-US" dirty="0" smtClean="0"/>
              <a:t> de </a:t>
            </a:r>
            <a:r>
              <a:rPr lang="en-US" dirty="0" err="1" smtClean="0"/>
              <a:t>prevenire</a:t>
            </a:r>
            <a:r>
              <a:rPr lang="en-US" dirty="0" smtClean="0"/>
              <a:t> a </a:t>
            </a:r>
            <a:r>
              <a:rPr lang="en-US" dirty="0" err="1" smtClean="0"/>
              <a:t>discriminării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funcție</a:t>
            </a:r>
            <a:r>
              <a:rPr lang="en-US" dirty="0" smtClean="0"/>
              <a:t> de sex.</a:t>
            </a:r>
            <a:r>
              <a:rPr lang="en-US" dirty="0"/>
              <a:t> </a:t>
            </a:r>
            <a:endParaRPr lang="en-US" dirty="0" smtClean="0">
              <a:effectLst/>
            </a:endParaRPr>
          </a:p>
          <a:p>
            <a:r>
              <a:rPr lang="ro-RO" b="1" dirty="0" smtClean="0"/>
              <a:t>63</a:t>
            </a:r>
            <a:r>
              <a:rPr lang="en-US" b="1" dirty="0" smtClean="0"/>
              <a:t> </a:t>
            </a:r>
            <a:r>
              <a:rPr lang="ro-RO" b="1" dirty="0" smtClean="0"/>
              <a:t>funcționari publici din cadrul MSMPS au cunoștințe consolidate in domeniul analiza și integrarea dimnesiunii de gen inpoliticele publice, includerea indicatorilor sensibil d egen in planificarea strategica, reconcilierea vieții de familie cu cea profesională, inclusiv Rezoluțiile Femeia pace și Securitate.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5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32" y="365125"/>
            <a:ext cx="10852868" cy="1325563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Reprezentații ai sectorul de securitate au consolidate cunoștinețe privind Rezoliția FPS 1325 și PNA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31 </a:t>
            </a:r>
            <a:r>
              <a:rPr lang="en-US" b="1" dirty="0"/>
              <a:t>public officials, CSOs will strengthen the capacities of Resolution </a:t>
            </a:r>
            <a:r>
              <a:rPr lang="en-US" b="1" dirty="0" smtClean="0"/>
              <a:t>1325</a:t>
            </a:r>
            <a:r>
              <a:rPr lang="ro-RO" b="1" dirty="0" smtClean="0"/>
              <a:t>-</a:t>
            </a:r>
            <a:endParaRPr lang="en-US" dirty="0"/>
          </a:p>
          <a:p>
            <a:r>
              <a:rPr lang="en-US" b="1" dirty="0"/>
              <a:t> </a:t>
            </a:r>
            <a:r>
              <a:rPr lang="en-US" b="1" dirty="0" smtClean="0"/>
              <a:t>91 de </a:t>
            </a:r>
            <a:r>
              <a:rPr lang="en-US" b="1" dirty="0" err="1" smtClean="0"/>
              <a:t>tineri</a:t>
            </a:r>
            <a:r>
              <a:rPr lang="en-US" b="1" dirty="0" smtClean="0"/>
              <a:t> din </a:t>
            </a:r>
            <a:r>
              <a:rPr lang="en-US" b="1" dirty="0" err="1" smtClean="0"/>
              <a:t>Unitatea</a:t>
            </a:r>
            <a:r>
              <a:rPr lang="en-US" b="1" dirty="0" smtClean="0"/>
              <a:t> </a:t>
            </a:r>
            <a:r>
              <a:rPr lang="en-US" b="1" dirty="0" err="1" smtClean="0"/>
              <a:t>Militară</a:t>
            </a:r>
            <a:r>
              <a:rPr lang="en-US" b="1" dirty="0" smtClean="0"/>
              <a:t> 1001 au </a:t>
            </a:r>
            <a:r>
              <a:rPr lang="en-US" b="1" dirty="0" err="1" smtClean="0"/>
              <a:t>aflat</a:t>
            </a:r>
            <a:r>
              <a:rPr lang="en-US" b="1" dirty="0" smtClean="0"/>
              <a:t> </a:t>
            </a:r>
            <a:r>
              <a:rPr lang="en-US" b="1" dirty="0" err="1" smtClean="0"/>
              <a:t>despre</a:t>
            </a:r>
            <a:r>
              <a:rPr lang="en-US" b="1" dirty="0" smtClean="0"/>
              <a:t> </a:t>
            </a:r>
            <a:r>
              <a:rPr lang="en-US" b="1" dirty="0" err="1" smtClean="0"/>
              <a:t>noțiunile</a:t>
            </a:r>
            <a:r>
              <a:rPr lang="en-US" b="1" dirty="0" smtClean="0"/>
              <a:t> de </a:t>
            </a:r>
            <a:r>
              <a:rPr lang="en-US" b="1" dirty="0" err="1" smtClean="0"/>
              <a:t>bază</a:t>
            </a:r>
            <a:r>
              <a:rPr lang="en-US" b="1" dirty="0" smtClean="0"/>
              <a:t> </a:t>
            </a:r>
            <a:r>
              <a:rPr lang="en-US" b="1" dirty="0" err="1" smtClean="0"/>
              <a:t>despre</a:t>
            </a:r>
            <a:r>
              <a:rPr lang="en-US" b="1" dirty="0" smtClean="0"/>
              <a:t> </a:t>
            </a:r>
            <a:r>
              <a:rPr lang="en-US" b="1" dirty="0" err="1" smtClean="0"/>
              <a:t>egalitatea</a:t>
            </a:r>
            <a:r>
              <a:rPr lang="en-US" b="1" dirty="0" smtClean="0"/>
              <a:t> de gen, </a:t>
            </a:r>
            <a:r>
              <a:rPr lang="en-US" b="1" dirty="0" err="1" smtClean="0"/>
              <a:t>rolurile</a:t>
            </a:r>
            <a:r>
              <a:rPr lang="en-US" b="1" dirty="0" smtClean="0"/>
              <a:t> de gen, </a:t>
            </a:r>
            <a:r>
              <a:rPr lang="en-US" b="1" dirty="0" err="1" smtClean="0"/>
              <a:t>stereotipurile</a:t>
            </a:r>
            <a:r>
              <a:rPr lang="en-US" b="1" dirty="0" smtClean="0"/>
              <a:t> </a:t>
            </a:r>
            <a:r>
              <a:rPr lang="en-US" b="1" dirty="0" err="1" smtClean="0"/>
              <a:t>și</a:t>
            </a:r>
            <a:r>
              <a:rPr lang="en-US" b="1" dirty="0" smtClean="0"/>
              <a:t> </a:t>
            </a:r>
            <a:r>
              <a:rPr lang="en-US" b="1" dirty="0" err="1" smtClean="0"/>
              <a:t>prejudecățile</a:t>
            </a:r>
            <a:r>
              <a:rPr lang="en-US" b="1" dirty="0" smtClean="0"/>
              <a:t> care </a:t>
            </a:r>
            <a:r>
              <a:rPr lang="en-US" b="1" dirty="0" err="1" smtClean="0"/>
              <a:t>influențează</a:t>
            </a:r>
            <a:r>
              <a:rPr lang="en-US" b="1" dirty="0" smtClean="0"/>
              <a:t> </a:t>
            </a:r>
            <a:r>
              <a:rPr lang="en-US" b="1" dirty="0" err="1" smtClean="0"/>
              <a:t>deciziile</a:t>
            </a:r>
            <a:r>
              <a:rPr lang="en-US" b="1" dirty="0" smtClean="0"/>
              <a:t> </a:t>
            </a:r>
            <a:r>
              <a:rPr lang="en-US" b="1" dirty="0" err="1" smtClean="0"/>
              <a:t>femeilor</a:t>
            </a:r>
            <a:r>
              <a:rPr lang="en-US" b="1" dirty="0" smtClean="0"/>
              <a:t> </a:t>
            </a:r>
            <a:r>
              <a:rPr lang="en-US" b="1" dirty="0" err="1" smtClean="0"/>
              <a:t>și</a:t>
            </a:r>
            <a:r>
              <a:rPr lang="en-US" b="1" dirty="0" smtClean="0"/>
              <a:t> ale </a:t>
            </a:r>
            <a:r>
              <a:rPr lang="en-US" b="1" dirty="0" err="1" smtClean="0"/>
              <a:t>bărbaților</a:t>
            </a:r>
            <a:endParaRPr lang="ro-RO" dirty="0"/>
          </a:p>
          <a:p>
            <a:r>
              <a:rPr lang="en-US" b="1" dirty="0" smtClean="0"/>
              <a:t>24 </a:t>
            </a:r>
            <a:r>
              <a:rPr lang="ro-RO" b="1" dirty="0"/>
              <a:t>funcționari publici din cadrul Serviciului </a:t>
            </a:r>
            <a:r>
              <a:rPr lang="ro-RO" b="1" dirty="0" smtClean="0"/>
              <a:t>Vamal</a:t>
            </a:r>
          </a:p>
          <a:p>
            <a:r>
              <a:rPr lang="en-US" b="1" dirty="0" smtClean="0"/>
              <a:t>36 </a:t>
            </a:r>
            <a:r>
              <a:rPr lang="ro-RO" b="1" dirty="0"/>
              <a:t>funcționari din cadrul MSMPS, din toate </a:t>
            </a:r>
            <a:r>
              <a:rPr lang="ro-RO" b="1" dirty="0" smtClean="0"/>
              <a:t>direcțiile</a:t>
            </a:r>
          </a:p>
          <a:p>
            <a:r>
              <a:rPr lang="en-US" b="1" dirty="0" smtClean="0"/>
              <a:t>37</a:t>
            </a:r>
            <a:r>
              <a:rPr lang="ro-RO" b="1" dirty="0" smtClean="0"/>
              <a:t> </a:t>
            </a:r>
            <a:r>
              <a:rPr lang="ro-RO" b="1" dirty="0"/>
              <a:t>repronsabil in cadrul secției resurse umane din cadrul IGP </a:t>
            </a:r>
            <a:r>
              <a:rPr lang="ro-RO" b="1" dirty="0" smtClean="0"/>
              <a:t>(17 </a:t>
            </a:r>
            <a:r>
              <a:rPr lang="en-US" b="1" dirty="0" err="1"/>
              <a:t>bărbați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20 de </a:t>
            </a:r>
            <a:r>
              <a:rPr lang="en-US" b="1" dirty="0" err="1" smtClean="0"/>
              <a:t>femei</a:t>
            </a:r>
            <a:r>
              <a:rPr lang="ro-RO" dirty="0" smtClean="0"/>
              <a:t>)</a:t>
            </a:r>
            <a:endParaRPr lang="ro-RO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9247" y="2799061"/>
            <a:ext cx="3234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>Consolidarea capacităților in domeniul Rezolutiei FPS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30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1620</TotalTime>
  <Words>689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Ion Boardroom</vt:lpstr>
      <vt:lpstr>Raport de activitate  Platforma pentru Egalitate de Gen 2019</vt:lpstr>
      <vt:lpstr>29 de membri/re 8 persaone fizice 21 organzaţii</vt:lpstr>
      <vt:lpstr>8 documente de pozitie</vt:lpstr>
      <vt:lpstr>Campanie de informare privind VIFA</vt:lpstr>
      <vt:lpstr>Societatea civila au agendă comună privind participarea echilibrată în proces decizional</vt:lpstr>
      <vt:lpstr>PowerPoint Presentation</vt:lpstr>
      <vt:lpstr>Advocacy la nivel international</vt:lpstr>
      <vt:lpstr> Instituțiile publice au capacități de a analiza și de a îmbunătăți legislația, politicile, reglementările și bugetele pentru a îndeplini angajamentele privind egalitatea de gen</vt:lpstr>
      <vt:lpstr>Reprezentații ai sectorul de securitate au consolidate cunoștinețe privind Rezoliția FPS 1325 și PNA</vt:lpstr>
      <vt:lpstr>Mentorat MAI/IGP</vt:lpstr>
      <vt:lpstr>15 seminarii regionale cu tematica Integrarea dimensiunii de gen în politicile publice. </vt:lpstr>
      <vt:lpstr>3 forumuri regionale Cooperare şi solidaritate pentru egalitate de gen (Balti, Orhei, Cahul) </vt:lpstr>
      <vt:lpstr>Parteneri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Lozinschi</dc:creator>
  <cp:lastModifiedBy>Nina Lozinschi</cp:lastModifiedBy>
  <cp:revision>24</cp:revision>
  <dcterms:created xsi:type="dcterms:W3CDTF">2019-12-06T19:19:13Z</dcterms:created>
  <dcterms:modified xsi:type="dcterms:W3CDTF">2019-12-26T06:44:18Z</dcterms:modified>
</cp:coreProperties>
</file>