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15" r:id="rId1"/>
  </p:sldMasterIdLst>
  <p:sldIdLst>
    <p:sldId id="256" r:id="rId2"/>
    <p:sldId id="269" r:id="rId3"/>
    <p:sldId id="270" r:id="rId4"/>
    <p:sldId id="272" r:id="rId5"/>
    <p:sldId id="260" r:id="rId6"/>
    <p:sldId id="266" r:id="rId7"/>
    <p:sldId id="271" r:id="rId8"/>
    <p:sldId id="258" r:id="rId9"/>
    <p:sldId id="259" r:id="rId10"/>
    <p:sldId id="263" r:id="rId11"/>
    <p:sldId id="261" r:id="rId12"/>
    <p:sldId id="262" r:id="rId13"/>
    <p:sldId id="273" r:id="rId1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980" autoAdjust="0"/>
    <p:restoredTop sz="94660"/>
  </p:normalViewPr>
  <p:slideViewPr>
    <p:cSldViewPr snapToGrid="0">
      <p:cViewPr varScale="1">
        <p:scale>
          <a:sx n="120" d="100"/>
          <a:sy n="120" d="100"/>
        </p:scale>
        <p:origin x="120" y="1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2099733"/>
            <a:ext cx="8825658" cy="2677648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 bwMode="gray"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gray">
          <a:xfrm rot="5400000">
            <a:off x="10158984" y="1792224"/>
            <a:ext cx="990599" cy="304799"/>
          </a:xfrm>
        </p:spPr>
        <p:txBody>
          <a:bodyPr anchor="t"/>
          <a:lstStyle>
            <a:lvl1pPr algn="l">
              <a:defRPr b="0" i="0">
                <a:solidFill>
                  <a:schemeClr val="bg1">
                    <a:alpha val="60000"/>
                  </a:schemeClr>
                </a:solidFill>
              </a:defRPr>
            </a:lvl1pPr>
          </a:lstStyle>
          <a:p>
            <a:fld id="{F0DBA77D-16EE-450C-B589-D7AADCED8677}" type="datetimeFigureOut">
              <a:rPr lang="en-US" smtClean="0"/>
              <a:t>12/25/2019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gray">
          <a:xfrm rot="5400000">
            <a:off x="8951976" y="3227832"/>
            <a:ext cx="3859795" cy="304801"/>
          </a:xfrm>
        </p:spPr>
        <p:txBody>
          <a:bodyPr/>
          <a:lstStyle>
            <a:lvl1pPr>
              <a:defRPr b="0" i="0">
                <a:solidFill>
                  <a:schemeClr val="bg1">
                    <a:alpha val="6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352540" y="295729"/>
            <a:ext cx="838199" cy="767687"/>
          </a:xfrm>
        </p:spPr>
        <p:txBody>
          <a:bodyPr/>
          <a:lstStyle/>
          <a:p>
            <a:fld id="{EB665076-819B-4993-8718-9373F88CE2A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97090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3" name="Rectangle 12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5"/>
            <p:cNvSpPr/>
            <p:nvPr/>
          </p:nvSpPr>
          <p:spPr bwMode="gray">
            <a:xfrm rot="10371525">
              <a:off x="263767" y="443825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1" name="Freeform 5"/>
            <p:cNvSpPr/>
            <p:nvPr/>
          </p:nvSpPr>
          <p:spPr bwMode="gray">
            <a:xfrm rot="10800000">
              <a:off x="459506" y="321130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4969927"/>
            <a:ext cx="8825659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4" y="685800"/>
            <a:ext cx="8825659" cy="3429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5536665"/>
            <a:ext cx="8825658" cy="493712"/>
          </a:xfrm>
        </p:spPr>
        <p:txBody>
          <a:bodyPr>
            <a:normAutofit/>
          </a:bodyPr>
          <a:lstStyle>
            <a:lvl1pPr marL="0" indent="0">
              <a:buNone/>
              <a:defRPr sz="12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DBA77D-16EE-450C-B589-D7AADCED8677}" type="datetimeFigureOut">
              <a:rPr lang="en-US" smtClean="0"/>
              <a:t>12/25/2019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665076-819B-4993-8718-9373F88CE2A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58619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Freeform 5"/>
            <p:cNvSpPr/>
            <p:nvPr/>
          </p:nvSpPr>
          <p:spPr bwMode="gray">
            <a:xfrm rot="21010068">
              <a:off x="8490951" y="271487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7" name="Freeform 5"/>
            <p:cNvSpPr/>
            <p:nvPr/>
          </p:nvSpPr>
          <p:spPr bwMode="gray">
            <a:xfrm>
              <a:off x="455612" y="2801319"/>
              <a:ext cx="11277600" cy="3602637"/>
            </a:xfrm>
            <a:custGeom>
              <a:avLst/>
              <a:gdLst/>
              <a:ahLst/>
              <a:cxnLst/>
              <a:rect l="l" t="t" r="r" b="b"/>
              <a:pathLst>
                <a:path w="10000" h="7946">
                  <a:moveTo>
                    <a:pt x="0" y="0"/>
                  </a:moveTo>
                  <a:lnTo>
                    <a:pt x="0" y="7945"/>
                  </a:lnTo>
                  <a:lnTo>
                    <a:pt x="10000" y="7946"/>
                  </a:lnTo>
                  <a:lnTo>
                    <a:pt x="10000" y="4"/>
                  </a:lnTo>
                  <a:lnTo>
                    <a:pt x="10000" y="4"/>
                  </a:lnTo>
                  <a:lnTo>
                    <a:pt x="9773" y="91"/>
                  </a:lnTo>
                  <a:lnTo>
                    <a:pt x="9547" y="175"/>
                  </a:lnTo>
                  <a:lnTo>
                    <a:pt x="9320" y="256"/>
                  </a:lnTo>
                  <a:lnTo>
                    <a:pt x="9092" y="326"/>
                  </a:lnTo>
                  <a:lnTo>
                    <a:pt x="8865" y="396"/>
                  </a:lnTo>
                  <a:lnTo>
                    <a:pt x="8637" y="462"/>
                  </a:lnTo>
                  <a:lnTo>
                    <a:pt x="8412" y="518"/>
                  </a:lnTo>
                  <a:lnTo>
                    <a:pt x="8184" y="571"/>
                  </a:lnTo>
                  <a:lnTo>
                    <a:pt x="7957" y="620"/>
                  </a:lnTo>
                  <a:lnTo>
                    <a:pt x="7734" y="662"/>
                  </a:lnTo>
                  <a:lnTo>
                    <a:pt x="7508" y="704"/>
                  </a:lnTo>
                  <a:lnTo>
                    <a:pt x="7285" y="739"/>
                  </a:lnTo>
                  <a:lnTo>
                    <a:pt x="7062" y="767"/>
                  </a:lnTo>
                  <a:lnTo>
                    <a:pt x="6840" y="795"/>
                  </a:lnTo>
                  <a:lnTo>
                    <a:pt x="6620" y="819"/>
                  </a:lnTo>
                  <a:lnTo>
                    <a:pt x="6402" y="837"/>
                  </a:lnTo>
                  <a:lnTo>
                    <a:pt x="6184" y="851"/>
                  </a:lnTo>
                  <a:lnTo>
                    <a:pt x="5968" y="865"/>
                  </a:lnTo>
                  <a:lnTo>
                    <a:pt x="5755" y="872"/>
                  </a:lnTo>
                  <a:lnTo>
                    <a:pt x="5542" y="879"/>
                  </a:lnTo>
                  <a:lnTo>
                    <a:pt x="5332" y="882"/>
                  </a:lnTo>
                  <a:lnTo>
                    <a:pt x="5124" y="879"/>
                  </a:lnTo>
                  <a:lnTo>
                    <a:pt x="4918" y="879"/>
                  </a:lnTo>
                  <a:lnTo>
                    <a:pt x="4714" y="872"/>
                  </a:lnTo>
                  <a:lnTo>
                    <a:pt x="4514" y="861"/>
                  </a:lnTo>
                  <a:lnTo>
                    <a:pt x="4316" y="851"/>
                  </a:lnTo>
                  <a:lnTo>
                    <a:pt x="4122" y="840"/>
                  </a:lnTo>
                  <a:lnTo>
                    <a:pt x="3929" y="823"/>
                  </a:lnTo>
                  <a:lnTo>
                    <a:pt x="3739" y="805"/>
                  </a:lnTo>
                  <a:lnTo>
                    <a:pt x="3553" y="788"/>
                  </a:lnTo>
                  <a:lnTo>
                    <a:pt x="3190" y="742"/>
                  </a:lnTo>
                  <a:lnTo>
                    <a:pt x="2842" y="693"/>
                  </a:lnTo>
                  <a:lnTo>
                    <a:pt x="2508" y="641"/>
                  </a:lnTo>
                  <a:lnTo>
                    <a:pt x="2192" y="585"/>
                  </a:lnTo>
                  <a:lnTo>
                    <a:pt x="1890" y="525"/>
                  </a:lnTo>
                  <a:lnTo>
                    <a:pt x="1610" y="462"/>
                  </a:lnTo>
                  <a:lnTo>
                    <a:pt x="1347" y="399"/>
                  </a:lnTo>
                  <a:lnTo>
                    <a:pt x="1105" y="336"/>
                  </a:lnTo>
                  <a:lnTo>
                    <a:pt x="883" y="277"/>
                  </a:lnTo>
                  <a:lnTo>
                    <a:pt x="686" y="221"/>
                  </a:lnTo>
                  <a:lnTo>
                    <a:pt x="508" y="168"/>
                  </a:lnTo>
                  <a:lnTo>
                    <a:pt x="358" y="123"/>
                  </a:lnTo>
                  <a:lnTo>
                    <a:pt x="232" y="81"/>
                  </a:lnTo>
                  <a:lnTo>
                    <a:pt x="59" y="21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8798" y="1063417"/>
            <a:ext cx="8831816" cy="1372986"/>
          </a:xfrm>
        </p:spPr>
        <p:txBody>
          <a:bodyPr/>
          <a:lstStyle>
            <a:lvl1pPr>
              <a:defRPr sz="4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543300"/>
            <a:ext cx="8825659" cy="24765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DBA77D-16EE-450C-B589-D7AADCED8677}" type="datetimeFigureOut">
              <a:rPr lang="en-US" smtClean="0"/>
              <a:t>12/25/2019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665076-819B-4993-8718-9373F88CE2A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399725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7" name="Rectangle 16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Oval 21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Oval 22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Oval 23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Oval 24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Freeform 5"/>
            <p:cNvSpPr/>
            <p:nvPr/>
          </p:nvSpPr>
          <p:spPr bwMode="gray">
            <a:xfrm rot="21010068">
              <a:off x="8490951" y="41851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8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16" name="TextBox 15"/>
          <p:cNvSpPr txBox="1"/>
          <p:nvPr/>
        </p:nvSpPr>
        <p:spPr bwMode="gray">
          <a:xfrm>
            <a:off x="881566" y="607336"/>
            <a:ext cx="80191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96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 bwMode="gray">
          <a:xfrm>
            <a:off x="9884458" y="2613787"/>
            <a:ext cx="65276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96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81878" y="982134"/>
            <a:ext cx="8453906" cy="2696632"/>
          </a:xfrm>
        </p:spPr>
        <p:txBody>
          <a:bodyPr/>
          <a:lstStyle>
            <a:lvl1pPr>
              <a:defRPr sz="4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 bwMode="gray">
          <a:xfrm>
            <a:off x="1945945" y="3678766"/>
            <a:ext cx="7731219" cy="34217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>
                    <a:lumMod val="60000"/>
                    <a:lumOff val="40000"/>
                  </a:schemeClr>
                </a:solidFill>
                <a:latin typeface="+mn-lt"/>
                <a:ea typeface="+mn-ea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5029199"/>
            <a:ext cx="9244897" cy="997857"/>
          </a:xfrm>
        </p:spPr>
        <p:txBody>
          <a:bodyPr anchor="ctr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DBA77D-16EE-450C-B589-D7AADCED8677}" type="datetimeFigureOut">
              <a:rPr lang="en-US" smtClean="0"/>
              <a:t>12/25/2019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9" name="Rectangle 18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665076-819B-4993-8718-9373F88CE2A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704312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5"/>
            <p:cNvSpPr/>
            <p:nvPr/>
          </p:nvSpPr>
          <p:spPr bwMode="gray">
            <a:xfrm rot="21010068">
              <a:off x="8490951" y="4193583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8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2370667"/>
            <a:ext cx="8825660" cy="1822514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5024967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DBA77D-16EE-450C-B589-D7AADCED8677}" type="datetimeFigureOut">
              <a:rPr lang="en-US" smtClean="0"/>
              <a:t>12/25/2019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665076-819B-4993-8718-9373F88CE2A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834057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2"/>
            <a:ext cx="314187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1154953" y="3179764"/>
            <a:ext cx="3141879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12721" y="2603500"/>
            <a:ext cx="314700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12721" y="3179763"/>
            <a:ext cx="3147009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88135" y="2603501"/>
            <a:ext cx="314573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88329" y="3179762"/>
            <a:ext cx="3145536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440397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777240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DBA77D-16EE-450C-B589-D7AADCED8677}" type="datetimeFigureOut">
              <a:rPr lang="en-US" smtClean="0"/>
              <a:t>12/25/2019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665076-819B-4993-8718-9373F88CE2A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924475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532844"/>
            <a:ext cx="30504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334553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1154954" y="5109106"/>
            <a:ext cx="3050438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68865" y="4532844"/>
            <a:ext cx="3050438" cy="576263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1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748462" y="2603500"/>
            <a:ext cx="2691243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4570172" y="5109105"/>
            <a:ext cx="3050438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82775" y="4532845"/>
            <a:ext cx="305109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2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163031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82775" y="5109104"/>
            <a:ext cx="3051096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cxnSp>
        <p:nvCxnSpPr>
          <p:cNvPr id="43" name="Straight Connector 42"/>
          <p:cNvCxnSpPr/>
          <p:nvPr/>
        </p:nvCxnSpPr>
        <p:spPr>
          <a:xfrm>
            <a:off x="440583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/>
          <p:cNvCxnSpPr/>
          <p:nvPr/>
        </p:nvCxnSpPr>
        <p:spPr>
          <a:xfrm>
            <a:off x="7797802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DBA77D-16EE-450C-B589-D7AADCED8677}" type="datetimeFigureOut">
              <a:rPr lang="en-US" smtClean="0"/>
              <a:t>12/25/2019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561111" y="6391838"/>
            <a:ext cx="3644282" cy="304801"/>
          </a:xfr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665076-819B-4993-8718-9373F88CE2A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254965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2603500"/>
            <a:ext cx="8825659" cy="3416300"/>
          </a:xfrm>
        </p:spPr>
        <p:txBody>
          <a:bodyPr vert="eaVert" anchor="t" anchorCtr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695439" y="6391838"/>
            <a:ext cx="990599" cy="304799"/>
          </a:xfrm>
        </p:spPr>
        <p:txBody>
          <a:bodyPr/>
          <a:lstStyle/>
          <a:p>
            <a:fld id="{F0DBA77D-16EE-450C-B589-D7AADCED8677}" type="datetimeFigureOut">
              <a:rPr lang="en-US" smtClean="0"/>
              <a:t>12/25/2019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665076-819B-4993-8718-9373F88CE2A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601681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" name="Rectangle 6"/>
            <p:cNvSpPr/>
            <p:nvPr/>
          </p:nvSpPr>
          <p:spPr bwMode="gray">
            <a:xfrm>
              <a:off x="414867" y="402165"/>
              <a:ext cx="6510866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Freeform 5"/>
            <p:cNvSpPr/>
            <p:nvPr/>
          </p:nvSpPr>
          <p:spPr bwMode="gray">
            <a:xfrm rot="5101749">
              <a:off x="6294738" y="457773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0" name="Freeform 5"/>
            <p:cNvSpPr/>
            <p:nvPr/>
          </p:nvSpPr>
          <p:spPr bwMode="gray">
            <a:xfrm rot="5400000">
              <a:off x="44492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3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585235" y="1278467"/>
            <a:ext cx="1409965" cy="4748590"/>
          </a:xfrm>
        </p:spPr>
        <p:txBody>
          <a:bodyPr vert="eaVert" anchor="b" anchorCtr="0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1278467"/>
            <a:ext cx="6256025" cy="4748590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653104" y="6391838"/>
            <a:ext cx="992135" cy="304799"/>
          </a:xfrm>
        </p:spPr>
        <p:txBody>
          <a:bodyPr/>
          <a:lstStyle/>
          <a:p>
            <a:fld id="{F0DBA77D-16EE-450C-B589-D7AADCED8677}" type="datetimeFigureOut">
              <a:rPr lang="en-US" smtClean="0"/>
              <a:t>12/25/2019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665076-819B-4993-8718-9373F88CE2A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1507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54954" y="2603500"/>
            <a:ext cx="8825659" cy="3416300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DBA77D-16EE-450C-B589-D7AADCED8677}" type="datetimeFigureOut">
              <a:rPr lang="en-US" smtClean="0"/>
              <a:t>12/25/2019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665076-819B-4993-8718-9373F88CE2A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97999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Rectangle 9"/>
            <p:cNvSpPr/>
            <p:nvPr/>
          </p:nvSpPr>
          <p:spPr bwMode="gray">
            <a:xfrm>
              <a:off x="7289800" y="402165"/>
              <a:ext cx="44788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5"/>
            <p:cNvSpPr/>
            <p:nvPr/>
          </p:nvSpPr>
          <p:spPr bwMode="gray">
            <a:xfrm rot="16200000">
              <a:off x="3787244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5922489">
              <a:off x="4698352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2677645"/>
            <a:ext cx="4351025" cy="2283824"/>
          </a:xfrm>
        </p:spPr>
        <p:txBody>
          <a:bodyPr anchor="ctr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95559" y="2677644"/>
            <a:ext cx="3757545" cy="2283824"/>
          </a:xfrm>
        </p:spPr>
        <p:txBody>
          <a:bodyPr anchor="ctr"/>
          <a:lstStyle>
            <a:lvl1pPr marL="0" indent="0" algn="l">
              <a:buNone/>
              <a:defRPr sz="2000"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DBA77D-16EE-450C-B589-D7AADCED8677}" type="datetimeFigureOut">
              <a:rPr lang="en-US" smtClean="0"/>
              <a:t>12/25/2019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665076-819B-4993-8718-9373F88CE2A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46286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54954" y="2603500"/>
            <a:ext cx="4825158" cy="3416301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08712" y="2603500"/>
            <a:ext cx="4825159" cy="3416300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DBA77D-16EE-450C-B589-D7AADCED8677}" type="datetimeFigureOut">
              <a:rPr lang="en-US" smtClean="0"/>
              <a:t>12/25/2019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665076-819B-4993-8718-9373F88CE2A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16946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0"/>
            <a:ext cx="4825157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4954" y="3179762"/>
            <a:ext cx="4825158" cy="2840039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08712" y="2603500"/>
            <a:ext cx="482515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08712" y="3179762"/>
            <a:ext cx="4825159" cy="2840039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DBA77D-16EE-450C-B589-D7AADCED8677}" type="datetimeFigureOut">
              <a:rPr lang="en-US" smtClean="0"/>
              <a:t>12/25/2019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665076-819B-4993-8718-9373F88CE2A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76850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761413" cy="706964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DBA77D-16EE-450C-B589-D7AADCED8677}" type="datetimeFigureOut">
              <a:rPr lang="en-US" smtClean="0"/>
              <a:t>12/25/2019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665076-819B-4993-8718-9373F88CE2A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88142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DBA77D-16EE-450C-B589-D7AADCED8677}" type="datetimeFigureOut">
              <a:rPr lang="en-US" smtClean="0"/>
              <a:t>12/25/2019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665076-819B-4993-8718-9373F88CE2A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16207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Oval 21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Rectangle 10"/>
            <p:cNvSpPr/>
            <p:nvPr/>
          </p:nvSpPr>
          <p:spPr bwMode="gray">
            <a:xfrm>
              <a:off x="5713412" y="402165"/>
              <a:ext cx="6055253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Freeform 5"/>
            <p:cNvSpPr/>
            <p:nvPr/>
          </p:nvSpPr>
          <p:spPr bwMode="gray">
            <a:xfrm rot="15922489">
              <a:off x="3140485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6200000">
              <a:off x="2229377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5" y="1295400"/>
            <a:ext cx="2793158" cy="16002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81146" y="1447800"/>
            <a:ext cx="5190066" cy="4572000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4" y="3129280"/>
            <a:ext cx="2793158" cy="2895599"/>
          </a:xfrm>
        </p:spPr>
        <p:txBody>
          <a:bodyPr/>
          <a:lstStyle>
            <a:lvl1pPr marL="0" indent="0">
              <a:buNone/>
              <a:defRPr sz="14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DBA77D-16EE-450C-B589-D7AADCED8677}" type="datetimeFigureOut">
              <a:rPr lang="en-US" smtClean="0"/>
              <a:t>12/25/2019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665076-819B-4993-8718-9373F88CE2A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282558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Rectangle 10"/>
            <p:cNvSpPr/>
            <p:nvPr/>
          </p:nvSpPr>
          <p:spPr bwMode="gray">
            <a:xfrm>
              <a:off x="6172200" y="402165"/>
              <a:ext cx="55964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Freeform 5"/>
            <p:cNvSpPr/>
            <p:nvPr/>
          </p:nvSpPr>
          <p:spPr bwMode="gray">
            <a:xfrm rot="15922489">
              <a:off x="4203594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6200000">
              <a:off x="32954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5" y="1693333"/>
            <a:ext cx="3865134" cy="1735667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547870" y="1143000"/>
            <a:ext cx="3227193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marL="0" lvl="0" indent="0" algn="ctr">
              <a:buNone/>
            </a:pPr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4" y="3657600"/>
            <a:ext cx="3859212" cy="1371600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DBA77D-16EE-450C-B589-D7AADCED8677}" type="datetimeFigureOut">
              <a:rPr lang="en-US" smtClean="0"/>
              <a:t>12/25/2019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665076-819B-4993-8718-9373F88CE2A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61665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jpe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7" name="Rectangle 6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19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Freeform 5"/>
            <p:cNvSpPr/>
            <p:nvPr/>
          </p:nvSpPr>
          <p:spPr bwMode="gray">
            <a:xfrm rot="21010068">
              <a:off x="8490951" y="17975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9" name="Freeform 5"/>
            <p:cNvSpPr/>
            <p:nvPr/>
          </p:nvSpPr>
          <p:spPr bwMode="gray">
            <a:xfrm>
              <a:off x="459506" y="1866405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4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gray">
          <a:xfrm>
            <a:off x="1154954" y="973668"/>
            <a:ext cx="8761413" cy="7069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0"/>
            <a:ext cx="8761413" cy="34163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653104" y="6391838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accent1"/>
                </a:solidFill>
              </a:defRPr>
            </a:lvl1pPr>
          </a:lstStyle>
          <a:p>
            <a:fld id="{F0DBA77D-16EE-450C-B589-D7AADCED8677}" type="datetimeFigureOut">
              <a:rPr lang="en-US" smtClean="0"/>
              <a:t>12/25/2019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61110" y="6391838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1" i="0">
                <a:solidFill>
                  <a:schemeClr val="accent1"/>
                </a:solidFill>
              </a:defRPr>
            </a:lvl1pPr>
          </a:lstStyle>
          <a:p>
            <a:endParaRPr lang="en-US"/>
          </a:p>
        </p:txBody>
      </p:sp>
      <p:sp>
        <p:nvSpPr>
          <p:cNvPr id="21" name="Rectangle 20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bg1"/>
                </a:solidFill>
              </a:defRPr>
            </a:lvl1pPr>
          </a:lstStyle>
          <a:p>
            <a:fld id="{EB665076-819B-4993-8718-9373F88CE2A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16395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16" r:id="rId1"/>
    <p:sldLayoutId id="2147483817" r:id="rId2"/>
    <p:sldLayoutId id="2147483818" r:id="rId3"/>
    <p:sldLayoutId id="2147483819" r:id="rId4"/>
    <p:sldLayoutId id="2147483820" r:id="rId5"/>
    <p:sldLayoutId id="2147483821" r:id="rId6"/>
    <p:sldLayoutId id="2147483822" r:id="rId7"/>
    <p:sldLayoutId id="2147483823" r:id="rId8"/>
    <p:sldLayoutId id="2147483824" r:id="rId9"/>
    <p:sldLayoutId id="2147483825" r:id="rId10"/>
    <p:sldLayoutId id="2147483826" r:id="rId11"/>
    <p:sldLayoutId id="2147483827" r:id="rId12"/>
    <p:sldLayoutId id="2147483828" r:id="rId13"/>
    <p:sldLayoutId id="2147483829" r:id="rId14"/>
    <p:sldLayoutId id="2147483830" r:id="rId15"/>
    <p:sldLayoutId id="2147483831" r:id="rId16"/>
    <p:sldLayoutId id="2147483832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b="0" i="0" kern="1200">
          <a:solidFill>
            <a:schemeClr val="bg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.jpg"/><Relationship Id="rId4" Type="http://schemas.openxmlformats.org/officeDocument/2006/relationships/image" Target="../media/image7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1033" y="1630231"/>
            <a:ext cx="10750164" cy="1748729"/>
          </a:xfrm>
        </p:spPr>
        <p:txBody>
          <a:bodyPr>
            <a:normAutofit fontScale="90000"/>
          </a:bodyPr>
          <a:lstStyle/>
          <a:p>
            <a:r>
              <a:rPr lang="en-US" i="1" dirty="0" err="1" smtClean="0"/>
              <a:t>Raport</a:t>
            </a:r>
            <a:r>
              <a:rPr lang="en-US" i="1" dirty="0" smtClean="0"/>
              <a:t> de </a:t>
            </a:r>
            <a:r>
              <a:rPr lang="en-US" i="1" dirty="0" err="1" smtClean="0"/>
              <a:t>activitate</a:t>
            </a:r>
            <a:r>
              <a:rPr lang="en-US" i="1" dirty="0" smtClean="0"/>
              <a:t> </a:t>
            </a:r>
            <a:br>
              <a:rPr lang="en-US" i="1" dirty="0" smtClean="0"/>
            </a:br>
            <a:r>
              <a:rPr lang="en-US" i="1" dirty="0" err="1" smtClean="0"/>
              <a:t>Platforma</a:t>
            </a:r>
            <a:r>
              <a:rPr lang="en-US" i="1" dirty="0" smtClean="0"/>
              <a:t> </a:t>
            </a:r>
            <a:r>
              <a:rPr lang="en-US" i="1" dirty="0" err="1" smtClean="0"/>
              <a:t>pentru</a:t>
            </a:r>
            <a:r>
              <a:rPr lang="en-US" i="1" dirty="0" smtClean="0"/>
              <a:t> </a:t>
            </a:r>
            <a:r>
              <a:rPr lang="en-US" i="1" dirty="0" err="1" smtClean="0"/>
              <a:t>Egalitate</a:t>
            </a:r>
            <a:r>
              <a:rPr lang="en-US" i="1" dirty="0" smtClean="0"/>
              <a:t> de Gen</a:t>
            </a:r>
            <a:r>
              <a:rPr lang="ro-RO" i="1" dirty="0" smtClean="0"/>
              <a:t/>
            </a:r>
            <a:br>
              <a:rPr lang="ro-RO" i="1" dirty="0" smtClean="0"/>
            </a:br>
            <a:r>
              <a:rPr lang="ro-RO" i="1" dirty="0" smtClean="0"/>
              <a:t>2019</a:t>
            </a:r>
            <a:endParaRPr lang="en-US" i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87826" y="4394039"/>
            <a:ext cx="8173940" cy="1117687"/>
          </a:xfrm>
        </p:spPr>
        <p:txBody>
          <a:bodyPr>
            <a:normAutofit/>
          </a:bodyPr>
          <a:lstStyle/>
          <a:p>
            <a:pPr algn="r"/>
            <a:r>
              <a:rPr lang="ro-RO" sz="2400" i="1" dirty="0" smtClean="0"/>
              <a:t>Secretara Generală </a:t>
            </a:r>
            <a:endParaRPr lang="ro-RO" sz="2400" i="1" dirty="0" smtClean="0"/>
          </a:p>
          <a:p>
            <a:pPr algn="r"/>
            <a:r>
              <a:rPr lang="ro-RO" sz="2400" i="1" dirty="0" smtClean="0"/>
              <a:t> Nina Lozinschi</a:t>
            </a:r>
            <a:endParaRPr lang="en-US" sz="2400" i="1" dirty="0"/>
          </a:p>
        </p:txBody>
      </p:sp>
    </p:spTree>
    <p:extLst>
      <p:ext uri="{BB962C8B-B14F-4D97-AF65-F5344CB8AC3E}">
        <p14:creationId xmlns:p14="http://schemas.microsoft.com/office/powerpoint/2010/main" val="307806349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o-RO" dirty="0" smtClean="0"/>
              <a:t>Mentorat MAI/IGP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o-RO" b="1" dirty="0" smtClean="0"/>
              <a:t>Program de coachind pentru 15 formatori în domeniul egalității de gen șinon discriminarii din cadrul MAI.</a:t>
            </a:r>
          </a:p>
          <a:p>
            <a:r>
              <a:rPr lang="ro-RO" b="1" dirty="0" smtClean="0"/>
              <a:t>33 vizite de mentorat privind analiza de gen in cadrul IGP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6385513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marL="0" indent="0"/>
            <a:r>
              <a:rPr lang="en-US" sz="3200" dirty="0"/>
              <a:t>15 </a:t>
            </a:r>
            <a:r>
              <a:rPr lang="en-US" sz="3200" dirty="0" err="1"/>
              <a:t>seminarii</a:t>
            </a:r>
            <a:r>
              <a:rPr lang="en-US" sz="3200" dirty="0"/>
              <a:t> </a:t>
            </a:r>
            <a:r>
              <a:rPr lang="en-US" sz="3200" dirty="0" err="1"/>
              <a:t>regionale</a:t>
            </a:r>
            <a:r>
              <a:rPr lang="ro-RO" sz="3200" dirty="0"/>
              <a:t> cu tematica </a:t>
            </a:r>
            <a:r>
              <a:rPr lang="en-US" sz="3200" b="1" dirty="0" err="1"/>
              <a:t>Integrarea</a:t>
            </a:r>
            <a:r>
              <a:rPr lang="en-US" sz="3200" b="1" dirty="0"/>
              <a:t> </a:t>
            </a:r>
            <a:r>
              <a:rPr lang="en-US" sz="3200" b="1" dirty="0" err="1"/>
              <a:t>dimensiunii</a:t>
            </a:r>
            <a:r>
              <a:rPr lang="en-US" sz="3200" b="1" dirty="0"/>
              <a:t> de gen </a:t>
            </a:r>
            <a:r>
              <a:rPr lang="ro-RO" sz="3200" b="1" dirty="0"/>
              <a:t>î</a:t>
            </a:r>
            <a:r>
              <a:rPr lang="en-US" sz="3200" b="1" dirty="0"/>
              <a:t>n </a:t>
            </a:r>
            <a:r>
              <a:rPr lang="en-US" sz="3200" b="1" dirty="0" err="1"/>
              <a:t>politicile</a:t>
            </a:r>
            <a:r>
              <a:rPr lang="en-US" sz="3200" b="1" dirty="0"/>
              <a:t> </a:t>
            </a:r>
            <a:r>
              <a:rPr lang="en-US" sz="3200" b="1" dirty="0" err="1"/>
              <a:t>publice</a:t>
            </a:r>
            <a:r>
              <a:rPr lang="ro-RO" sz="3200" b="1" dirty="0"/>
              <a:t>.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Char char="ü"/>
            </a:pPr>
            <a:r>
              <a:rPr lang="en-US" b="1" dirty="0" smtClean="0"/>
              <a:t>394 </a:t>
            </a:r>
            <a:r>
              <a:rPr lang="ro-RO" b="1" dirty="0" smtClean="0"/>
              <a:t>reprezentanți ai APL </a:t>
            </a:r>
            <a:r>
              <a:rPr lang="en-US" b="1" dirty="0" smtClean="0"/>
              <a:t>, </a:t>
            </a:r>
            <a:r>
              <a:rPr lang="ro-RO" b="1" dirty="0" smtClean="0"/>
              <a:t>societatea civila, mediul de afaceri,mass-media (392 femei și 65 bărbați) au capacități </a:t>
            </a:r>
            <a:r>
              <a:rPr lang="en-US" dirty="0" err="1" smtClean="0"/>
              <a:t>consolid</a:t>
            </a:r>
            <a:r>
              <a:rPr lang="ro-RO" dirty="0" smtClean="0"/>
              <a:t>ate </a:t>
            </a:r>
            <a:r>
              <a:rPr lang="en-US" dirty="0" err="1" smtClean="0"/>
              <a:t>în</a:t>
            </a:r>
            <a:r>
              <a:rPr lang="en-US" dirty="0" smtClean="0"/>
              <a:t> </a:t>
            </a:r>
            <a:r>
              <a:rPr lang="en-US" dirty="0" err="1" smtClean="0"/>
              <a:t>colaborare</a:t>
            </a:r>
            <a:r>
              <a:rPr lang="en-US" dirty="0" smtClean="0"/>
              <a:t> </a:t>
            </a:r>
            <a:r>
              <a:rPr lang="en-US" dirty="0" err="1" smtClean="0"/>
              <a:t>între</a:t>
            </a:r>
            <a:r>
              <a:rPr lang="en-US" dirty="0" smtClean="0"/>
              <a:t> </a:t>
            </a:r>
            <a:r>
              <a:rPr lang="en-US" dirty="0" err="1" smtClean="0"/>
              <a:t>autoritățile</a:t>
            </a:r>
            <a:r>
              <a:rPr lang="en-US" dirty="0" smtClean="0"/>
              <a:t> </a:t>
            </a:r>
            <a:r>
              <a:rPr lang="en-US" dirty="0" err="1" smtClean="0"/>
              <a:t>publice</a:t>
            </a:r>
            <a:r>
              <a:rPr lang="en-US" dirty="0" smtClean="0"/>
              <a:t> locale </a:t>
            </a:r>
            <a:r>
              <a:rPr lang="en-US" dirty="0" err="1" smtClean="0"/>
              <a:t>și</a:t>
            </a:r>
            <a:r>
              <a:rPr lang="en-US" dirty="0" smtClean="0"/>
              <a:t> </a:t>
            </a:r>
            <a:r>
              <a:rPr lang="en-US" dirty="0" err="1" smtClean="0"/>
              <a:t>societatea</a:t>
            </a:r>
            <a:r>
              <a:rPr lang="en-US" dirty="0" smtClean="0"/>
              <a:t> </a:t>
            </a:r>
            <a:r>
              <a:rPr lang="en-US" dirty="0" err="1" smtClean="0"/>
              <a:t>civilă</a:t>
            </a:r>
            <a:r>
              <a:rPr lang="en-US" dirty="0" smtClean="0"/>
              <a:t> </a:t>
            </a:r>
            <a:r>
              <a:rPr lang="en-US" dirty="0" err="1" smtClean="0"/>
              <a:t>în</a:t>
            </a:r>
            <a:r>
              <a:rPr lang="en-US" dirty="0" smtClean="0"/>
              <a:t> </a:t>
            </a:r>
            <a:r>
              <a:rPr lang="en-US" dirty="0" err="1" smtClean="0"/>
              <a:t>asigurarea</a:t>
            </a:r>
            <a:r>
              <a:rPr lang="en-US" dirty="0" smtClean="0"/>
              <a:t> </a:t>
            </a:r>
            <a:r>
              <a:rPr lang="en-US" dirty="0" err="1" smtClean="0"/>
              <a:t>egalității</a:t>
            </a:r>
            <a:r>
              <a:rPr lang="en-US" dirty="0" smtClean="0"/>
              <a:t> de gen </a:t>
            </a:r>
            <a:r>
              <a:rPr lang="en-US" dirty="0" err="1" smtClean="0"/>
              <a:t>în</a:t>
            </a:r>
            <a:r>
              <a:rPr lang="en-US" dirty="0" smtClean="0"/>
              <a:t> </a:t>
            </a:r>
            <a:r>
              <a:rPr lang="en-US" dirty="0" err="1" smtClean="0"/>
              <a:t>comunitate</a:t>
            </a:r>
            <a:r>
              <a:rPr lang="en-US" dirty="0" smtClean="0"/>
              <a:t> </a:t>
            </a:r>
            <a:r>
              <a:rPr lang="en-US" dirty="0" err="1" smtClean="0"/>
              <a:t>și</a:t>
            </a:r>
            <a:r>
              <a:rPr lang="en-US" dirty="0" smtClean="0"/>
              <a:t> </a:t>
            </a:r>
            <a:r>
              <a:rPr lang="en-US" dirty="0" err="1" smtClean="0"/>
              <a:t>în</a:t>
            </a:r>
            <a:r>
              <a:rPr lang="en-US" dirty="0" smtClean="0"/>
              <a:t> </a:t>
            </a:r>
            <a:r>
              <a:rPr lang="en-US" dirty="0" err="1" smtClean="0"/>
              <a:t>integrarea</a:t>
            </a:r>
            <a:r>
              <a:rPr lang="en-US" dirty="0" smtClean="0"/>
              <a:t> </a:t>
            </a:r>
            <a:r>
              <a:rPr lang="en-US" dirty="0" err="1" smtClean="0"/>
              <a:t>perspectivei</a:t>
            </a:r>
            <a:r>
              <a:rPr lang="en-US" dirty="0" smtClean="0"/>
              <a:t> de gen </a:t>
            </a:r>
            <a:r>
              <a:rPr lang="en-US" dirty="0" err="1" smtClean="0"/>
              <a:t>în</a:t>
            </a:r>
            <a:r>
              <a:rPr lang="en-US" dirty="0" smtClean="0"/>
              <a:t> </a:t>
            </a:r>
            <a:r>
              <a:rPr lang="en-US" dirty="0" err="1" smtClean="0"/>
              <a:t>procesul</a:t>
            </a:r>
            <a:r>
              <a:rPr lang="en-US" dirty="0" smtClean="0"/>
              <a:t> de </a:t>
            </a:r>
            <a:r>
              <a:rPr lang="en-US" dirty="0" err="1" smtClean="0"/>
              <a:t>dezvoltare</a:t>
            </a:r>
            <a:r>
              <a:rPr lang="en-US" dirty="0" smtClean="0"/>
              <a:t> </a:t>
            </a:r>
            <a:r>
              <a:rPr lang="en-US" dirty="0" err="1" smtClean="0"/>
              <a:t>și</a:t>
            </a:r>
            <a:r>
              <a:rPr lang="en-US" dirty="0" smtClean="0"/>
              <a:t> </a:t>
            </a:r>
            <a:r>
              <a:rPr lang="en-US" dirty="0" err="1" smtClean="0"/>
              <a:t>punere</a:t>
            </a:r>
            <a:r>
              <a:rPr lang="en-US" dirty="0" smtClean="0"/>
              <a:t> </a:t>
            </a:r>
            <a:r>
              <a:rPr lang="en-US" dirty="0" err="1" smtClean="0"/>
              <a:t>în</a:t>
            </a:r>
            <a:r>
              <a:rPr lang="en-US" dirty="0" smtClean="0"/>
              <a:t> </a:t>
            </a:r>
            <a:r>
              <a:rPr lang="en-US" dirty="0" err="1" smtClean="0"/>
              <a:t>aplicare</a:t>
            </a:r>
            <a:r>
              <a:rPr lang="en-US" dirty="0" smtClean="0"/>
              <a:t> a </a:t>
            </a:r>
            <a:r>
              <a:rPr lang="en-US" dirty="0" err="1" smtClean="0"/>
              <a:t>politicii</a:t>
            </a:r>
            <a:r>
              <a:rPr lang="en-US" dirty="0" smtClean="0"/>
              <a:t> </a:t>
            </a:r>
            <a:r>
              <a:rPr lang="en-US" dirty="0" err="1" smtClean="0"/>
              <a:t>publice</a:t>
            </a:r>
            <a:r>
              <a:rPr lang="en-US" dirty="0" smtClean="0"/>
              <a:t>.</a:t>
            </a: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53652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200" dirty="0"/>
              <a:t>3 </a:t>
            </a:r>
            <a:r>
              <a:rPr lang="ro-RO" sz="3200" dirty="0"/>
              <a:t>forumuri regionale </a:t>
            </a:r>
            <a:r>
              <a:rPr lang="ro-RO" sz="3200" b="1" i="1" dirty="0"/>
              <a:t>Cooperare şi</a:t>
            </a:r>
            <a:r>
              <a:rPr lang="ro-RO" sz="3200" b="1" dirty="0"/>
              <a:t> </a:t>
            </a:r>
            <a:r>
              <a:rPr lang="ro-RO" sz="3200" b="1" i="1" dirty="0"/>
              <a:t>solidaritate pentru egalitate de gen</a:t>
            </a:r>
            <a:r>
              <a:rPr lang="ro-RO" sz="3200" b="1" dirty="0"/>
              <a:t> (Balti, Orhei, Cahul)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113 </a:t>
            </a:r>
            <a:r>
              <a:rPr lang="en-US" dirty="0" err="1" smtClean="0"/>
              <a:t>femei</a:t>
            </a:r>
            <a:r>
              <a:rPr lang="en-US" dirty="0" smtClean="0"/>
              <a:t> </a:t>
            </a:r>
            <a:r>
              <a:rPr lang="en-US" dirty="0" err="1" smtClean="0"/>
              <a:t>și</a:t>
            </a:r>
            <a:r>
              <a:rPr lang="en-US" dirty="0" smtClean="0"/>
              <a:t> 9 </a:t>
            </a:r>
            <a:r>
              <a:rPr lang="en-US" dirty="0" err="1" smtClean="0"/>
              <a:t>bărbați</a:t>
            </a:r>
            <a:r>
              <a:rPr lang="en-US" dirty="0" smtClean="0"/>
              <a:t> </a:t>
            </a:r>
            <a:r>
              <a:rPr lang="en-US" dirty="0" err="1" smtClean="0"/>
              <a:t>și</a:t>
            </a:r>
            <a:r>
              <a:rPr lang="en-US" dirty="0" smtClean="0"/>
              <a:t> a </a:t>
            </a:r>
            <a:r>
              <a:rPr lang="en-US" dirty="0" err="1" smtClean="0"/>
              <a:t>consolidat</a:t>
            </a:r>
            <a:r>
              <a:rPr lang="en-US" dirty="0" smtClean="0"/>
              <a:t> </a:t>
            </a:r>
            <a:r>
              <a:rPr lang="en-US" dirty="0" err="1" smtClean="0"/>
              <a:t>solidaritatea</a:t>
            </a:r>
            <a:r>
              <a:rPr lang="en-US" dirty="0" smtClean="0"/>
              <a:t> </a:t>
            </a:r>
            <a:r>
              <a:rPr lang="en-US" dirty="0" err="1" smtClean="0"/>
              <a:t>și</a:t>
            </a:r>
            <a:r>
              <a:rPr lang="en-US" dirty="0" smtClean="0"/>
              <a:t> </a:t>
            </a:r>
            <a:r>
              <a:rPr lang="en-US" dirty="0" err="1" smtClean="0"/>
              <a:t>cooperarea</a:t>
            </a:r>
            <a:r>
              <a:rPr lang="en-US" dirty="0" smtClean="0"/>
              <a:t> </a:t>
            </a:r>
            <a:r>
              <a:rPr lang="en-US" dirty="0" err="1" smtClean="0"/>
              <a:t>dintre</a:t>
            </a:r>
            <a:r>
              <a:rPr lang="en-US" dirty="0" smtClean="0"/>
              <a:t> </a:t>
            </a:r>
            <a:r>
              <a:rPr lang="en-US" dirty="0" err="1" smtClean="0"/>
              <a:t>societatea</a:t>
            </a:r>
            <a:r>
              <a:rPr lang="en-US" dirty="0" smtClean="0"/>
              <a:t> </a:t>
            </a:r>
            <a:r>
              <a:rPr lang="en-US" dirty="0" err="1" smtClean="0"/>
              <a:t>civilă</a:t>
            </a:r>
            <a:r>
              <a:rPr lang="en-US" dirty="0" smtClean="0"/>
              <a:t> </a:t>
            </a:r>
            <a:r>
              <a:rPr lang="en-US" dirty="0" err="1" smtClean="0"/>
              <a:t>și</a:t>
            </a:r>
            <a:r>
              <a:rPr lang="en-US" dirty="0" smtClean="0"/>
              <a:t> </a:t>
            </a:r>
            <a:r>
              <a:rPr lang="en-US" dirty="0" err="1" smtClean="0"/>
              <a:t>sectorul</a:t>
            </a:r>
            <a:r>
              <a:rPr lang="en-US" dirty="0" smtClean="0"/>
              <a:t> politic </a:t>
            </a:r>
            <a:r>
              <a:rPr lang="en-US" dirty="0" err="1" smtClean="0"/>
              <a:t>în</a:t>
            </a:r>
            <a:r>
              <a:rPr lang="en-US" dirty="0" smtClean="0"/>
              <a:t> </a:t>
            </a:r>
            <a:r>
              <a:rPr lang="en-US" dirty="0" err="1" smtClean="0"/>
              <a:t>soluționarea</a:t>
            </a:r>
            <a:r>
              <a:rPr lang="en-US" dirty="0" smtClean="0"/>
              <a:t> </a:t>
            </a:r>
            <a:r>
              <a:rPr lang="en-US" dirty="0" err="1" smtClean="0"/>
              <a:t>inegalităților</a:t>
            </a:r>
            <a:r>
              <a:rPr lang="en-US" dirty="0" smtClean="0"/>
              <a:t> de gen</a:t>
            </a:r>
            <a:endParaRPr lang="ro-RO" dirty="0" smtClean="0"/>
          </a:p>
          <a:p>
            <a:r>
              <a:rPr lang="ro-RO" dirty="0" smtClean="0"/>
              <a:t>Elaborarea studiului: </a:t>
            </a:r>
            <a:r>
              <a:rPr lang="ro-RO" b="1" dirty="0"/>
              <a:t>PERCEPȚIILE RECIPROCE ALE FEMEILOR </a:t>
            </a:r>
            <a:r>
              <a:rPr lang="ro-RO" b="1" dirty="0" smtClean="0"/>
              <a:t>DIN </a:t>
            </a:r>
            <a:r>
              <a:rPr lang="ro-RO" b="1" dirty="0"/>
              <a:t>SFERA POLITICĂ ȘI A CELOR DIN SOCIETATEA CIVILĂ</a:t>
            </a: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3477133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o-RO" dirty="0" err="1"/>
              <a:t>P</a:t>
            </a:r>
            <a:r>
              <a:rPr lang="en-US" dirty="0" err="1" smtClean="0"/>
              <a:t>arteneri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Coli</a:t>
            </a:r>
            <a:r>
              <a:rPr lang="ro-RO" dirty="0" smtClean="0"/>
              <a:t>ţia Naţionala </a:t>
            </a:r>
            <a:r>
              <a:rPr lang="en-US" dirty="0" smtClean="0"/>
              <a:t>“</a:t>
            </a:r>
            <a:r>
              <a:rPr lang="ro-RO" dirty="0" smtClean="0"/>
              <a:t>Viaţa fără violenţă în familie</a:t>
            </a:r>
            <a:r>
              <a:rPr lang="en-US" dirty="0" smtClean="0"/>
              <a:t>”</a:t>
            </a:r>
            <a:endParaRPr lang="ro-RO" dirty="0" smtClean="0"/>
          </a:p>
          <a:p>
            <a:r>
              <a:rPr lang="ro-RO" dirty="0" smtClean="0"/>
              <a:t>Platforma parteneriatul estic din Moldova</a:t>
            </a:r>
          </a:p>
          <a:p>
            <a:r>
              <a:rPr lang="ro-RO" dirty="0" smtClean="0"/>
              <a:t>UN Women</a:t>
            </a:r>
          </a:p>
          <a:p>
            <a:r>
              <a:rPr lang="ro-RO" dirty="0" smtClean="0"/>
              <a:t>FEE</a:t>
            </a:r>
          </a:p>
          <a:p>
            <a:endParaRPr lang="ro-RO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3350353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o-RO" dirty="0" smtClean="0"/>
              <a:t>29 de m</a:t>
            </a:r>
            <a:r>
              <a:rPr lang="en-US" dirty="0" err="1" smtClean="0"/>
              <a:t>embri</a:t>
            </a:r>
            <a:r>
              <a:rPr lang="en-US" dirty="0"/>
              <a:t>/</a:t>
            </a:r>
            <a:r>
              <a:rPr lang="ro-RO" dirty="0" smtClean="0"/>
              <a:t>re</a:t>
            </a:r>
            <a:r>
              <a:rPr lang="ro-RO" dirty="0"/>
              <a:t/>
            </a:r>
            <a:br>
              <a:rPr lang="ro-RO" dirty="0"/>
            </a:br>
            <a:r>
              <a:rPr lang="ro-RO" dirty="0" smtClean="0"/>
              <a:t>8 persaone fizice</a:t>
            </a:r>
            <a:br>
              <a:rPr lang="ro-RO" dirty="0" smtClean="0"/>
            </a:br>
            <a:r>
              <a:rPr lang="ro-RO" dirty="0" smtClean="0"/>
              <a:t>21 organzaţii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2 </a:t>
            </a:r>
            <a:r>
              <a:rPr lang="en-US" dirty="0" err="1" smtClean="0"/>
              <a:t>membri</a:t>
            </a:r>
            <a:r>
              <a:rPr lang="en-US" dirty="0" smtClean="0"/>
              <a:t> s-au </a:t>
            </a:r>
            <a:r>
              <a:rPr lang="en-US" dirty="0" err="1" smtClean="0"/>
              <a:t>retras</a:t>
            </a:r>
            <a:r>
              <a:rPr lang="en-US" dirty="0" smtClean="0"/>
              <a:t>: Marina </a:t>
            </a:r>
            <a:r>
              <a:rPr lang="en-US" dirty="0" err="1" smtClean="0"/>
              <a:t>Zarija</a:t>
            </a:r>
            <a:endParaRPr lang="en-US" dirty="0" smtClean="0"/>
          </a:p>
          <a:p>
            <a:pPr marL="0" indent="0">
              <a:buNone/>
            </a:pPr>
            <a:r>
              <a:rPr lang="en-US" dirty="0"/>
              <a:t> </a:t>
            </a:r>
            <a:r>
              <a:rPr lang="en-US" dirty="0" smtClean="0"/>
              <a:t>                                            Diana Enache</a:t>
            </a:r>
          </a:p>
          <a:p>
            <a:pPr marL="0" indent="0">
              <a:buNone/>
            </a:pPr>
            <a:r>
              <a:rPr lang="en-US" dirty="0" smtClean="0"/>
              <a:t>O </a:t>
            </a:r>
            <a:r>
              <a:rPr lang="en-US" dirty="0" err="1" smtClean="0"/>
              <a:t>membr</a:t>
            </a:r>
            <a:r>
              <a:rPr lang="ro-RO" dirty="0" smtClean="0"/>
              <a:t>ă nouă: Alina Cebotari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0047544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8 </a:t>
            </a:r>
            <a:r>
              <a:rPr lang="en-US" dirty="0" err="1" smtClean="0"/>
              <a:t>documente</a:t>
            </a:r>
            <a:r>
              <a:rPr lang="en-US" dirty="0" smtClean="0"/>
              <a:t> de </a:t>
            </a:r>
            <a:r>
              <a:rPr lang="en-US" dirty="0" err="1" smtClean="0"/>
              <a:t>pozitie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en-US" sz="1900" dirty="0" smtClean="0"/>
              <a:t>14 </a:t>
            </a:r>
            <a:r>
              <a:rPr lang="en-US" sz="1900" dirty="0" err="1"/>
              <a:t>octombrie</a:t>
            </a:r>
            <a:r>
              <a:rPr lang="en-US" sz="1900" dirty="0"/>
              <a:t>-Cota de 40 % in </a:t>
            </a:r>
            <a:r>
              <a:rPr lang="en-US" sz="1900" dirty="0" err="1"/>
              <a:t>Guvernul</a:t>
            </a:r>
            <a:r>
              <a:rPr lang="en-US" sz="1900" dirty="0"/>
              <a:t> </a:t>
            </a:r>
            <a:r>
              <a:rPr lang="en-US" sz="1900" dirty="0" err="1" smtClean="0"/>
              <a:t>Chicu</a:t>
            </a:r>
            <a:endParaRPr lang="ro-RO" sz="1900" dirty="0" smtClean="0"/>
          </a:p>
          <a:p>
            <a:pPr>
              <a:buFont typeface="Wingdings" panose="05000000000000000000" pitchFamily="2" charset="2"/>
              <a:buChar char="Ø"/>
            </a:pPr>
            <a:r>
              <a:rPr lang="ro-RO" sz="1900" dirty="0" smtClean="0"/>
              <a:t>10 </a:t>
            </a:r>
            <a:r>
              <a:rPr lang="ro-RO" sz="1900" dirty="0"/>
              <a:t>octombrie </a:t>
            </a:r>
            <a:r>
              <a:rPr lang="ro-RO" sz="1900" dirty="0"/>
              <a:t>2019</a:t>
            </a:r>
            <a:r>
              <a:rPr lang="en-US" sz="1900" dirty="0"/>
              <a:t>, </a:t>
            </a:r>
            <a:r>
              <a:rPr lang="ro-RO" sz="1900" dirty="0"/>
              <a:t>Declarație cu privire la cazurile de defăimare și instigare la ură </a:t>
            </a:r>
            <a:r>
              <a:rPr lang="ro-RO" sz="1900" dirty="0"/>
              <a:t>împotriva </a:t>
            </a:r>
            <a:r>
              <a:rPr lang="ro-RO" sz="1900" dirty="0"/>
              <a:t>candidatelor în </a:t>
            </a:r>
            <a:r>
              <a:rPr lang="ro-RO" sz="1900" dirty="0" smtClean="0"/>
              <a:t>alegeri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o-RO" sz="1900" dirty="0" smtClean="0"/>
              <a:t>Apel </a:t>
            </a:r>
            <a:r>
              <a:rPr lang="ro-RO" sz="1900" dirty="0"/>
              <a:t>către Parlament și Guvern cu privire la asigurarea egalității de </a:t>
            </a:r>
            <a:r>
              <a:rPr lang="ro-RO" sz="1900" dirty="0" smtClean="0"/>
              <a:t>gen</a:t>
            </a:r>
            <a:endParaRPr lang="ro-RO" sz="1900" dirty="0"/>
          </a:p>
          <a:p>
            <a:pPr>
              <a:buFont typeface="Wingdings" panose="05000000000000000000" pitchFamily="2" charset="2"/>
              <a:buChar char="Ø"/>
            </a:pPr>
            <a:r>
              <a:rPr lang="en-US" sz="1900" dirty="0" smtClean="0"/>
              <a:t>Manifest </a:t>
            </a:r>
            <a:r>
              <a:rPr lang="en-US" sz="1900" dirty="0" err="1"/>
              <a:t>pentru</a:t>
            </a:r>
            <a:r>
              <a:rPr lang="en-US" sz="1900" dirty="0"/>
              <a:t> </a:t>
            </a:r>
            <a:r>
              <a:rPr lang="en-US" sz="1900" dirty="0" err="1"/>
              <a:t>egalitate</a:t>
            </a:r>
            <a:r>
              <a:rPr lang="en-US" sz="1900" dirty="0"/>
              <a:t> de </a:t>
            </a:r>
            <a:r>
              <a:rPr lang="en-US" sz="1900" dirty="0" smtClean="0"/>
              <a:t>gen</a:t>
            </a:r>
            <a:endParaRPr lang="ro-RO" sz="1900" dirty="0" smtClean="0"/>
          </a:p>
          <a:p>
            <a:pPr>
              <a:buFont typeface="Wingdings" panose="05000000000000000000" pitchFamily="2" charset="2"/>
              <a:buChar char="Ø"/>
            </a:pPr>
            <a:r>
              <a:rPr lang="en-US" sz="1900" dirty="0" smtClean="0"/>
              <a:t>8 </a:t>
            </a:r>
            <a:r>
              <a:rPr lang="en-US" sz="1900" dirty="0"/>
              <a:t>august, P</a:t>
            </a:r>
            <a:r>
              <a:rPr lang="ro-RO" sz="1900" dirty="0"/>
              <a:t>ropuneri </a:t>
            </a:r>
            <a:r>
              <a:rPr lang="ro-RO" sz="1900" dirty="0"/>
              <a:t>de completare a Planului de acțiuni al Guvernului pentru anii 2019-2020 cu următoarele acțiuni specifice asigurarea egalităţii de </a:t>
            </a:r>
            <a:r>
              <a:rPr lang="ro-RO" sz="1900" dirty="0" smtClean="0"/>
              <a:t>gen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sz="1900" dirty="0" smtClean="0"/>
              <a:t>25 </a:t>
            </a:r>
            <a:r>
              <a:rPr lang="en-US" sz="1900" dirty="0" err="1"/>
              <a:t>iunie</a:t>
            </a:r>
            <a:r>
              <a:rPr lang="en-US" sz="1900" dirty="0"/>
              <a:t> </a:t>
            </a:r>
            <a:r>
              <a:rPr lang="en-US" sz="1900" dirty="0"/>
              <a:t>2019, </a:t>
            </a:r>
            <a:r>
              <a:rPr lang="en-US" sz="1900" dirty="0" err="1"/>
              <a:t>utilizarea</a:t>
            </a:r>
            <a:r>
              <a:rPr lang="en-US" sz="1900" dirty="0"/>
              <a:t> </a:t>
            </a:r>
            <a:r>
              <a:rPr lang="en-US" sz="1900" dirty="0" err="1"/>
              <a:t>formelor</a:t>
            </a:r>
            <a:r>
              <a:rPr lang="en-US" sz="1900" dirty="0"/>
              <a:t> de </a:t>
            </a:r>
            <a:r>
              <a:rPr lang="en-US" sz="1900" dirty="0" err="1"/>
              <a:t>femenin</a:t>
            </a:r>
            <a:r>
              <a:rPr lang="en-US" sz="1900" dirty="0"/>
              <a:t> </a:t>
            </a:r>
            <a:r>
              <a:rPr lang="en-US" sz="1900" dirty="0" err="1"/>
              <a:t>pentru</a:t>
            </a:r>
            <a:r>
              <a:rPr lang="en-US" sz="1900" dirty="0"/>
              <a:t> </a:t>
            </a:r>
            <a:r>
              <a:rPr lang="en-US" sz="1900" dirty="0" err="1"/>
              <a:t>func’ii</a:t>
            </a:r>
            <a:r>
              <a:rPr lang="en-US" sz="1900" dirty="0"/>
              <a:t> de </a:t>
            </a:r>
            <a:r>
              <a:rPr lang="en-US" sz="1900" dirty="0" err="1" smtClean="0"/>
              <a:t>conducere</a:t>
            </a:r>
            <a:endParaRPr lang="ro-RO" sz="1900" dirty="0"/>
          </a:p>
          <a:p>
            <a:pPr>
              <a:buFont typeface="Wingdings" panose="05000000000000000000" pitchFamily="2" charset="2"/>
              <a:buChar char="Ø"/>
            </a:pPr>
            <a:r>
              <a:rPr lang="en-US" dirty="0" smtClean="0"/>
              <a:t>12 </a:t>
            </a:r>
            <a:r>
              <a:rPr lang="en-US" dirty="0" err="1" smtClean="0"/>
              <a:t>aprilie</a:t>
            </a:r>
            <a:r>
              <a:rPr lang="en-US" dirty="0" smtClean="0"/>
              <a:t>, </a:t>
            </a:r>
            <a:r>
              <a:rPr lang="en-US" dirty="0" err="1" smtClean="0"/>
              <a:t>catre</a:t>
            </a:r>
            <a:r>
              <a:rPr lang="en-US" dirty="0" smtClean="0"/>
              <a:t> </a:t>
            </a:r>
            <a:r>
              <a:rPr lang="en-US" dirty="0" err="1" smtClean="0"/>
              <a:t>Dragos</a:t>
            </a:r>
            <a:r>
              <a:rPr lang="en-US" dirty="0" smtClean="0"/>
              <a:t> </a:t>
            </a:r>
            <a:r>
              <a:rPr lang="en-US" dirty="0" err="1" smtClean="0"/>
              <a:t>Vicol</a:t>
            </a:r>
            <a:r>
              <a:rPr lang="en-US" dirty="0" smtClean="0"/>
              <a:t> </a:t>
            </a:r>
            <a:r>
              <a:rPr lang="en-US" dirty="0" err="1" smtClean="0"/>
              <a:t>privind</a:t>
            </a:r>
            <a:r>
              <a:rPr lang="en-US" dirty="0" smtClean="0"/>
              <a:t> </a:t>
            </a:r>
            <a:r>
              <a:rPr lang="en-US" dirty="0" err="1" smtClean="0"/>
              <a:t>limbajul</a:t>
            </a:r>
            <a:r>
              <a:rPr lang="en-US" dirty="0" smtClean="0"/>
              <a:t> sexist</a:t>
            </a:r>
            <a:endParaRPr lang="ro-RO" dirty="0" smtClean="0"/>
          </a:p>
          <a:p>
            <a:pPr>
              <a:buFont typeface="Wingdings" panose="05000000000000000000" pitchFamily="2" charset="2"/>
              <a:buChar char="Ø"/>
            </a:pPr>
            <a:r>
              <a:rPr lang="en-US" dirty="0" err="1" smtClean="0"/>
              <a:t>Ratificarea</a:t>
            </a:r>
            <a:r>
              <a:rPr lang="en-US" dirty="0" smtClean="0"/>
              <a:t> </a:t>
            </a:r>
            <a:r>
              <a:rPr lang="en-US" dirty="0" err="1" smtClean="0"/>
              <a:t>Conven</a:t>
            </a:r>
            <a:r>
              <a:rPr lang="ro-RO" dirty="0" smtClean="0"/>
              <a:t>ţiei de la Istanbul</a:t>
            </a:r>
          </a:p>
          <a:p>
            <a:r>
              <a:rPr lang="en-US" b="1" dirty="0"/>
              <a:t>Statement of the Gender Equality Platform from the  Republic of Moldova </a:t>
            </a:r>
            <a:r>
              <a:rPr lang="en-US" b="1" dirty="0" err="1" smtClean="0"/>
              <a:t>regardingimplementation</a:t>
            </a:r>
            <a:r>
              <a:rPr lang="en-US" b="1" dirty="0" smtClean="0"/>
              <a:t> </a:t>
            </a:r>
            <a:r>
              <a:rPr lang="en-US" b="1" dirty="0"/>
              <a:t>of the commitments of the Beijing Declaration +25</a:t>
            </a:r>
            <a:endParaRPr lang="en-US" dirty="0"/>
          </a:p>
          <a:p>
            <a:pPr marL="0" indent="0">
              <a:buNone/>
            </a:pPr>
            <a:r>
              <a:rPr lang="en-US" b="1" dirty="0"/>
              <a:t> </a:t>
            </a:r>
            <a:endParaRPr lang="en-US" dirty="0"/>
          </a:p>
          <a:p>
            <a:pPr>
              <a:buFont typeface="Wingdings" panose="05000000000000000000" pitchFamily="2" charset="2"/>
              <a:buChar char="Ø"/>
            </a:pP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230443082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5" y="707003"/>
            <a:ext cx="2793158" cy="915063"/>
          </a:xfrm>
        </p:spPr>
        <p:txBody>
          <a:bodyPr/>
          <a:lstStyle/>
          <a:p>
            <a:r>
              <a:rPr lang="ro-RO" dirty="0" smtClean="0"/>
              <a:t>Campanie de informare privind VIFA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ro-RO" sz="1900" dirty="0" smtClean="0"/>
              <a:t>5 mese de dialog cu reprezentantele diferitor partite politice</a:t>
            </a:r>
            <a:r>
              <a:rPr lang="en-US" sz="1900" dirty="0" smtClean="0"/>
              <a:t>-</a:t>
            </a:r>
            <a:r>
              <a:rPr lang="ro-RO" sz="1900" dirty="0" smtClean="0"/>
              <a:t> AFSC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o-RO" sz="1900" dirty="0" smtClean="0"/>
              <a:t>Raport de cartografiere a violentei şi sexismului impotriva femeilor în alegeri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o-RO" sz="1900" dirty="0" smtClean="0"/>
              <a:t>Raport de monitorizare a VIFA in alegerile locale generale din 2019-AFSC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o-RO" sz="1900" dirty="0" smtClean="0"/>
              <a:t>5 conferinţe de presă privind sexismul şi VIFA în spatiul public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o-RO" sz="1900" dirty="0" smtClean="0"/>
              <a:t>2 banere informaţionale privind 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3990" y="5180718"/>
            <a:ext cx="1934731" cy="1386396"/>
          </a:xfrm>
        </p:spPr>
        <p:txBody>
          <a:bodyPr/>
          <a:lstStyle/>
          <a:p>
            <a:endParaRPr lang="en-US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5679" y="4253432"/>
            <a:ext cx="2621604" cy="1854572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44472" y="1856808"/>
            <a:ext cx="2153481" cy="396071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24934" y="47045"/>
            <a:ext cx="1772005" cy="17720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444128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2400" dirty="0" err="1" smtClean="0"/>
              <a:t>Societatea</a:t>
            </a:r>
            <a:r>
              <a:rPr lang="en-US" sz="2400" dirty="0" smtClean="0"/>
              <a:t> </a:t>
            </a:r>
            <a:r>
              <a:rPr lang="en-US" sz="2400" dirty="0" err="1" smtClean="0"/>
              <a:t>civila</a:t>
            </a:r>
            <a:r>
              <a:rPr lang="en-US" sz="2400" dirty="0" smtClean="0"/>
              <a:t> au </a:t>
            </a:r>
            <a:r>
              <a:rPr lang="en-US" sz="2400" dirty="0" err="1" smtClean="0"/>
              <a:t>agend</a:t>
            </a:r>
            <a:r>
              <a:rPr lang="ro-RO" sz="2400" dirty="0" smtClean="0"/>
              <a:t>ă </a:t>
            </a:r>
            <a:r>
              <a:rPr lang="en-US" sz="2400" dirty="0" err="1" smtClean="0"/>
              <a:t>comun</a:t>
            </a:r>
            <a:r>
              <a:rPr lang="ro-RO" sz="2400" dirty="0" smtClean="0"/>
              <a:t>ă </a:t>
            </a:r>
            <a:r>
              <a:rPr lang="en-US" sz="2400" dirty="0" err="1" smtClean="0"/>
              <a:t>privind</a:t>
            </a:r>
            <a:r>
              <a:rPr lang="en-US" sz="2400" dirty="0" smtClean="0"/>
              <a:t> </a:t>
            </a:r>
            <a:r>
              <a:rPr lang="en-US" sz="2400" dirty="0" err="1" smtClean="0"/>
              <a:t>partic</a:t>
            </a:r>
            <a:r>
              <a:rPr lang="ro-RO" sz="2400" dirty="0" smtClean="0"/>
              <a:t>i</a:t>
            </a:r>
            <a:r>
              <a:rPr lang="en-US" sz="2400" dirty="0" err="1" smtClean="0"/>
              <a:t>parea</a:t>
            </a:r>
            <a:r>
              <a:rPr lang="ro-RO" sz="2400" dirty="0" smtClean="0"/>
              <a:t> echilibrată în proces decizional</a:t>
            </a:r>
            <a:endParaRPr lang="en-US" sz="2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o-RO" dirty="0" smtClean="0"/>
              <a:t>Atelierul privind VIFA și Sexism-</a:t>
            </a:r>
            <a:r>
              <a:rPr lang="en-US" dirty="0"/>
              <a:t>27 participants (26 women and 1 male): PEG members, local leaders of WPC </a:t>
            </a:r>
            <a:r>
              <a:rPr lang="en-US" dirty="0" smtClean="0"/>
              <a:t>50/50.</a:t>
            </a:r>
            <a:endParaRPr lang="ro-RO" dirty="0"/>
          </a:p>
          <a:p>
            <a:r>
              <a:rPr lang="ro-RO" b="1" dirty="0" smtClean="0"/>
              <a:t>I</a:t>
            </a:r>
            <a:r>
              <a:rPr lang="en-US" b="1" dirty="0" err="1" smtClean="0"/>
              <a:t>nfographic</a:t>
            </a:r>
            <a:r>
              <a:rPr lang="en-US" b="1" dirty="0" smtClean="0"/>
              <a:t> </a:t>
            </a:r>
            <a:r>
              <a:rPr lang="en-US" b="1" dirty="0"/>
              <a:t>"Non-sexist and non-discriminatory electoral campaigns".</a:t>
            </a:r>
            <a:r>
              <a:rPr lang="en-US" dirty="0"/>
              <a:t>  </a:t>
            </a:r>
            <a:endParaRPr lang="en-US" dirty="0" smtClean="0">
              <a:effectLst/>
            </a:endParaRPr>
          </a:p>
          <a:p>
            <a:r>
              <a:rPr lang="ro-RO" dirty="0" smtClean="0"/>
              <a:t>Eveniment de dialog privind conciliereaviții de familie cu cea profesională</a:t>
            </a:r>
            <a:r>
              <a:rPr lang="en-US" dirty="0"/>
              <a:t> </a:t>
            </a:r>
            <a:endParaRPr lang="ro-RO" dirty="0" smtClean="0"/>
          </a:p>
          <a:p>
            <a:r>
              <a:rPr lang="ro-RO" b="1" dirty="0" smtClean="0"/>
              <a:t>Eveniment de </a:t>
            </a:r>
            <a:r>
              <a:rPr lang="ro-RO" b="1" dirty="0" smtClean="0"/>
              <a:t>dialo</a:t>
            </a:r>
            <a:r>
              <a:rPr lang="en-US" b="1" dirty="0" smtClean="0"/>
              <a:t>g</a:t>
            </a:r>
            <a:r>
              <a:rPr lang="ro-RO" b="1" dirty="0" smtClean="0"/>
              <a:t> </a:t>
            </a:r>
            <a:r>
              <a:rPr lang="ro-RO" b="1" dirty="0" smtClean="0"/>
              <a:t>societatea civila și Cancelaria de stata privind implimenatrea ODD-lor din perspectiva de gen</a:t>
            </a:r>
          </a:p>
          <a:p>
            <a:r>
              <a:rPr lang="ro-RO" b="1" dirty="0" smtClean="0"/>
              <a:t>2 Atelier de planificare strategică a PEG</a:t>
            </a:r>
            <a:r>
              <a:rPr lang="en-US" dirty="0"/>
              <a:t> </a:t>
            </a:r>
            <a:endParaRPr lang="ro-RO" dirty="0" smtClean="0"/>
          </a:p>
          <a:p>
            <a:r>
              <a:rPr lang="ro-RO" dirty="0" smtClean="0"/>
              <a:t>Adunarea generala </a:t>
            </a:r>
            <a:r>
              <a:rPr lang="ro-RO" dirty="0" smtClean="0"/>
              <a:t>201</a:t>
            </a:r>
            <a:r>
              <a:rPr lang="en-US" dirty="0" smtClean="0"/>
              <a:t>9</a:t>
            </a:r>
            <a:r>
              <a:rPr lang="ro-RO" dirty="0" smtClean="0"/>
              <a:t> </a:t>
            </a:r>
            <a:r>
              <a:rPr lang="ro-RO" dirty="0" smtClean="0"/>
              <a:t>PEG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6153711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330" y="202426"/>
            <a:ext cx="3157661" cy="3157661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05246" y="377189"/>
            <a:ext cx="1905000" cy="19050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55463" y="313745"/>
            <a:ext cx="2712389" cy="2712389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27282" y="3128506"/>
            <a:ext cx="3224585" cy="32245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33767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636104" y="1152939"/>
            <a:ext cx="5255813" cy="1248356"/>
          </a:xfrm>
        </p:spPr>
        <p:txBody>
          <a:bodyPr/>
          <a:lstStyle/>
          <a:p>
            <a:r>
              <a:rPr lang="ro-RO" dirty="0" smtClean="0"/>
              <a:t>Advocacy la nivel international</a:t>
            </a:r>
            <a:endParaRPr lang="en-US" dirty="0"/>
          </a:p>
        </p:txBody>
      </p:sp>
      <p:sp>
        <p:nvSpPr>
          <p:cNvPr id="5" name="Subtitle 4"/>
          <p:cNvSpPr>
            <a:spLocks noGrp="1"/>
          </p:cNvSpPr>
          <p:nvPr>
            <p:ph type="body" idx="1"/>
          </p:nvPr>
        </p:nvSpPr>
        <p:spPr>
          <a:xfrm>
            <a:off x="6895559" y="1812897"/>
            <a:ext cx="3757545" cy="3148571"/>
          </a:xfrm>
        </p:spPr>
        <p:txBody>
          <a:bodyPr>
            <a:normAutofit fontScale="62500" lnSpcReduction="20000"/>
          </a:bodyPr>
          <a:lstStyle/>
          <a:p>
            <a:r>
              <a:rPr lang="ro-RO" dirty="0" smtClean="0"/>
              <a:t>Parrticiparea repreyentantelor PEG la  subregional Consultations on Beijing </a:t>
            </a:r>
            <a:r>
              <a:rPr lang="en-US" dirty="0" smtClean="0"/>
              <a:t>+25, </a:t>
            </a:r>
            <a:r>
              <a:rPr lang="en-US" dirty="0" err="1" smtClean="0"/>
              <a:t>septembrie</a:t>
            </a:r>
            <a:r>
              <a:rPr lang="en-US" dirty="0" smtClean="0"/>
              <a:t> 4-5 2019</a:t>
            </a:r>
          </a:p>
          <a:p>
            <a:endParaRPr lang="en-US" dirty="0"/>
          </a:p>
          <a:p>
            <a:r>
              <a:rPr lang="ro-RO" dirty="0" smtClean="0"/>
              <a:t>28-31 </a:t>
            </a:r>
            <a:r>
              <a:rPr lang="ro-RO" dirty="0"/>
              <a:t>octombrie 2019 grup de 5 persoane reprezentante a PEG au participat la Intrunirea de revizuirea a Plaformei de la Beijing+25</a:t>
            </a:r>
          </a:p>
          <a:p>
            <a:r>
              <a:rPr lang="ro-RO" dirty="0"/>
              <a:t>Elaborat document de poziție privind realizările si provocările pe cele 12 capitole a Platformei de la Beijing</a:t>
            </a:r>
          </a:p>
          <a:p>
            <a:r>
              <a:rPr lang="ro-RO" dirty="0"/>
              <a:t>16-20 decembrie- Vizită de studii Stuttgart, Germania- Schimb de bune practici privind mecanizme de asigurarea egalității de gen</a:t>
            </a:r>
            <a:endParaRPr lang="en-US" dirty="0"/>
          </a:p>
          <a:p>
            <a:endParaRPr lang="en-US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8629" y="2806811"/>
            <a:ext cx="5306469" cy="3103534"/>
          </a:xfrm>
          <a:prstGeom prst="rect">
            <a:avLst/>
          </a:prstGeom>
        </p:spPr>
      </p:pic>
      <p:pic>
        <p:nvPicPr>
          <p:cNvPr id="8" name="Content Placeholder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96444" y="4661521"/>
            <a:ext cx="1905000" cy="1905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107865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o-RO" sz="2800" dirty="0" smtClean="0"/>
              <a:t> Instituțiile publice au capacități de a analiza și de a îmbunătăți legislația, politicile, reglementările și bugetele pentru a îndeplini angajamentele privind egalitatea de gen</a:t>
            </a:r>
            <a:endParaRPr lang="en-US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ro-RO" b="1" dirty="0" smtClean="0"/>
              <a:t>237</a:t>
            </a:r>
            <a:r>
              <a:rPr lang="en-US" b="1" dirty="0" smtClean="0"/>
              <a:t> </a:t>
            </a:r>
            <a:r>
              <a:rPr lang="ro-RO" b="1" dirty="0" smtClean="0"/>
              <a:t>funcționari di cadrul APC și APL au cunoștințe consulidate in integrarea dimensiunii de gen in politicile publice.</a:t>
            </a:r>
            <a:r>
              <a:rPr lang="en-US" b="1" dirty="0" smtClean="0"/>
              <a:t> </a:t>
            </a:r>
            <a:endParaRPr lang="ro-RO" dirty="0" smtClean="0"/>
          </a:p>
          <a:p>
            <a:r>
              <a:rPr lang="en-US" b="1" dirty="0"/>
              <a:t>36 </a:t>
            </a:r>
            <a:r>
              <a:rPr lang="ro-RO" b="1" dirty="0" smtClean="0"/>
              <a:t>Secretrai Generali și Secretari stat </a:t>
            </a:r>
            <a:r>
              <a:rPr lang="en-US" dirty="0" smtClean="0"/>
              <a:t>(</a:t>
            </a:r>
            <a:r>
              <a:rPr lang="en-US" dirty="0"/>
              <a:t>18 women and 18 men) </a:t>
            </a:r>
            <a:endParaRPr lang="en-US" dirty="0" smtClean="0">
              <a:effectLst/>
            </a:endParaRPr>
          </a:p>
          <a:p>
            <a:r>
              <a:rPr lang="ro-RO" b="1" dirty="0" smtClean="0"/>
              <a:t>33 vicepreședinți de raion și </a:t>
            </a:r>
            <a:r>
              <a:rPr lang="en-US" b="1" dirty="0" smtClean="0"/>
              <a:t>18 </a:t>
            </a:r>
            <a:r>
              <a:rPr lang="ro-RO" b="1" dirty="0" err="1"/>
              <a:t>Ș</a:t>
            </a:r>
            <a:r>
              <a:rPr lang="en-US" b="1" dirty="0" err="1" smtClean="0"/>
              <a:t>efi</a:t>
            </a:r>
            <a:r>
              <a:rPr lang="en-US" b="1" dirty="0" smtClean="0"/>
              <a:t> </a:t>
            </a:r>
            <a:r>
              <a:rPr lang="en-US" b="1" dirty="0" err="1" smtClean="0"/>
              <a:t>și</a:t>
            </a:r>
            <a:r>
              <a:rPr lang="en-US" b="1" dirty="0" smtClean="0"/>
              <a:t> </a:t>
            </a:r>
            <a:r>
              <a:rPr lang="en-US" b="1" dirty="0" err="1" smtClean="0"/>
              <a:t>șefi</a:t>
            </a:r>
            <a:r>
              <a:rPr lang="en-US" b="1" dirty="0" smtClean="0"/>
              <a:t> </a:t>
            </a:r>
            <a:r>
              <a:rPr lang="en-US" b="1" dirty="0" err="1" smtClean="0"/>
              <a:t>adjuncți</a:t>
            </a:r>
            <a:r>
              <a:rPr lang="en-US" b="1" dirty="0" smtClean="0"/>
              <a:t> </a:t>
            </a:r>
            <a:r>
              <a:rPr lang="en-US" b="1" dirty="0" err="1" smtClean="0"/>
              <a:t>ai</a:t>
            </a:r>
            <a:r>
              <a:rPr lang="en-US" b="1" dirty="0" smtClean="0"/>
              <a:t> </a:t>
            </a:r>
            <a:r>
              <a:rPr lang="en-US" b="1" dirty="0" err="1" smtClean="0"/>
              <a:t>Birourilor</a:t>
            </a:r>
            <a:r>
              <a:rPr lang="en-US" b="1" dirty="0" smtClean="0"/>
              <a:t> </a:t>
            </a:r>
            <a:r>
              <a:rPr lang="en-US" b="1" dirty="0" err="1" smtClean="0"/>
              <a:t>teritoriale</a:t>
            </a:r>
            <a:r>
              <a:rPr lang="en-US" b="1" dirty="0" smtClean="0"/>
              <a:t> ale </a:t>
            </a:r>
            <a:r>
              <a:rPr lang="en-US" b="1" dirty="0" err="1" smtClean="0"/>
              <a:t>Cancelariei</a:t>
            </a:r>
            <a:r>
              <a:rPr lang="en-US" b="1" dirty="0" smtClean="0"/>
              <a:t> de Stat </a:t>
            </a:r>
            <a:r>
              <a:rPr lang="en-US" dirty="0" smtClean="0"/>
              <a:t>au </a:t>
            </a:r>
            <a:r>
              <a:rPr lang="en-US" dirty="0" err="1" smtClean="0"/>
              <a:t>participat</a:t>
            </a:r>
            <a:r>
              <a:rPr lang="en-US" dirty="0" smtClean="0"/>
              <a:t> la </a:t>
            </a:r>
            <a:r>
              <a:rPr lang="en-US" dirty="0" err="1" smtClean="0"/>
              <a:t>seminarul</a:t>
            </a:r>
            <a:r>
              <a:rPr lang="en-US" dirty="0" smtClean="0"/>
              <a:t> „</a:t>
            </a:r>
            <a:r>
              <a:rPr lang="en-US" dirty="0" err="1" smtClean="0"/>
              <a:t>Egalitatea</a:t>
            </a:r>
            <a:r>
              <a:rPr lang="en-US" dirty="0" smtClean="0"/>
              <a:t> de gen </a:t>
            </a:r>
            <a:r>
              <a:rPr lang="en-US" dirty="0" err="1" smtClean="0"/>
              <a:t>în</a:t>
            </a:r>
            <a:r>
              <a:rPr lang="en-US" dirty="0" smtClean="0"/>
              <a:t> </a:t>
            </a:r>
            <a:r>
              <a:rPr lang="en-US" dirty="0" err="1" smtClean="0"/>
              <a:t>procesul</a:t>
            </a:r>
            <a:r>
              <a:rPr lang="en-US" dirty="0" smtClean="0"/>
              <a:t> de </a:t>
            </a:r>
            <a:r>
              <a:rPr lang="en-US" dirty="0" err="1" smtClean="0"/>
              <a:t>luare</a:t>
            </a:r>
            <a:r>
              <a:rPr lang="en-US" dirty="0" smtClean="0"/>
              <a:t> a </a:t>
            </a:r>
            <a:r>
              <a:rPr lang="en-US" dirty="0" err="1" smtClean="0"/>
              <a:t>deciziilor</a:t>
            </a:r>
            <a:r>
              <a:rPr lang="en-US" dirty="0" smtClean="0"/>
              <a:t>”, al </a:t>
            </a:r>
            <a:r>
              <a:rPr lang="en-US" dirty="0" err="1" smtClean="0"/>
              <a:t>cărui</a:t>
            </a:r>
            <a:r>
              <a:rPr lang="en-US" dirty="0" smtClean="0"/>
              <a:t> </a:t>
            </a:r>
            <a:r>
              <a:rPr lang="en-US" dirty="0" err="1" smtClean="0"/>
              <a:t>scop</a:t>
            </a:r>
            <a:r>
              <a:rPr lang="en-US" dirty="0" smtClean="0"/>
              <a:t> a </a:t>
            </a:r>
            <a:r>
              <a:rPr lang="en-US" dirty="0" err="1" smtClean="0"/>
              <a:t>fost</a:t>
            </a:r>
            <a:r>
              <a:rPr lang="en-US" dirty="0" smtClean="0"/>
              <a:t> </a:t>
            </a:r>
            <a:r>
              <a:rPr lang="en-US" dirty="0" err="1" smtClean="0"/>
              <a:t>să</a:t>
            </a:r>
            <a:r>
              <a:rPr lang="en-US" dirty="0" smtClean="0"/>
              <a:t> </a:t>
            </a:r>
            <a:r>
              <a:rPr lang="en-US" dirty="0" err="1" smtClean="0"/>
              <a:t>consolideze</a:t>
            </a:r>
            <a:r>
              <a:rPr lang="en-US" dirty="0" smtClean="0"/>
              <a:t> </a:t>
            </a:r>
            <a:r>
              <a:rPr lang="en-US" dirty="0" err="1" smtClean="0"/>
              <a:t>capacitățile</a:t>
            </a:r>
            <a:r>
              <a:rPr lang="en-US" dirty="0" smtClean="0"/>
              <a:t> din </a:t>
            </a:r>
            <a:r>
              <a:rPr lang="en-US" dirty="0" err="1" smtClean="0"/>
              <a:t>perspectiva</a:t>
            </a:r>
            <a:r>
              <a:rPr lang="en-US" dirty="0" smtClean="0"/>
              <a:t> de gen a </a:t>
            </a:r>
            <a:r>
              <a:rPr lang="en-US" dirty="0" err="1" smtClean="0"/>
              <a:t>funcționarilor</a:t>
            </a:r>
            <a:r>
              <a:rPr lang="en-US" dirty="0" smtClean="0"/>
              <a:t> </a:t>
            </a:r>
            <a:r>
              <a:rPr lang="en-US" dirty="0" err="1" smtClean="0"/>
              <a:t>publici</a:t>
            </a:r>
            <a:r>
              <a:rPr lang="en-US" dirty="0" smtClean="0"/>
              <a:t> din </a:t>
            </a:r>
            <a:r>
              <a:rPr lang="en-US" dirty="0" err="1" smtClean="0"/>
              <a:t>cadrul</a:t>
            </a:r>
            <a:r>
              <a:rPr lang="en-US" dirty="0" smtClean="0"/>
              <a:t> APL </a:t>
            </a:r>
            <a:r>
              <a:rPr lang="en-US" dirty="0" err="1" smtClean="0"/>
              <a:t>în</a:t>
            </a:r>
            <a:r>
              <a:rPr lang="en-US" dirty="0" smtClean="0"/>
              <a:t> </a:t>
            </a:r>
            <a:r>
              <a:rPr lang="en-US" dirty="0" err="1" smtClean="0"/>
              <a:t>dezvoltarea</a:t>
            </a:r>
            <a:r>
              <a:rPr lang="en-US" dirty="0" smtClean="0"/>
              <a:t> </a:t>
            </a:r>
            <a:r>
              <a:rPr lang="en-US" dirty="0" err="1" smtClean="0"/>
              <a:t>și</a:t>
            </a:r>
            <a:r>
              <a:rPr lang="en-US" dirty="0" smtClean="0"/>
              <a:t> </a:t>
            </a:r>
            <a:r>
              <a:rPr lang="en-US" dirty="0" err="1" smtClean="0"/>
              <a:t>implementarea</a:t>
            </a:r>
            <a:r>
              <a:rPr lang="en-US" dirty="0" smtClean="0"/>
              <a:t> </a:t>
            </a:r>
            <a:r>
              <a:rPr lang="en-US" dirty="0" err="1" smtClean="0"/>
              <a:t>politicilor</a:t>
            </a:r>
            <a:r>
              <a:rPr lang="en-US" dirty="0" smtClean="0"/>
              <a:t> </a:t>
            </a:r>
            <a:r>
              <a:rPr lang="en-US" dirty="0" err="1" smtClean="0"/>
              <a:t>publice</a:t>
            </a:r>
            <a:r>
              <a:rPr lang="en-US" dirty="0" smtClean="0"/>
              <a:t>. la </a:t>
            </a:r>
            <a:r>
              <a:rPr lang="en-US" dirty="0" err="1" smtClean="0"/>
              <a:t>nivel</a:t>
            </a:r>
            <a:r>
              <a:rPr lang="en-US" dirty="0" smtClean="0"/>
              <a:t> local.</a:t>
            </a:r>
            <a:r>
              <a:rPr lang="ro-RO" dirty="0" smtClean="0"/>
              <a:t> </a:t>
            </a:r>
            <a:r>
              <a:rPr lang="en-US" dirty="0" err="1" smtClean="0"/>
              <a:t>Subiectele</a:t>
            </a:r>
            <a:r>
              <a:rPr lang="en-US" dirty="0" smtClean="0"/>
              <a:t> </a:t>
            </a:r>
            <a:r>
              <a:rPr lang="en-US" dirty="0" err="1" smtClean="0"/>
              <a:t>abordate</a:t>
            </a:r>
            <a:r>
              <a:rPr lang="en-US" dirty="0" smtClean="0"/>
              <a:t> </a:t>
            </a:r>
            <a:r>
              <a:rPr lang="en-US" dirty="0" err="1" smtClean="0"/>
              <a:t>în</a:t>
            </a:r>
            <a:r>
              <a:rPr lang="en-US" dirty="0" smtClean="0"/>
              <a:t> </a:t>
            </a:r>
            <a:r>
              <a:rPr lang="en-US" dirty="0" err="1" smtClean="0"/>
              <a:t>cadrul</a:t>
            </a:r>
            <a:r>
              <a:rPr lang="en-US" dirty="0" smtClean="0"/>
              <a:t> </a:t>
            </a:r>
            <a:r>
              <a:rPr lang="en-US" dirty="0" err="1" smtClean="0"/>
              <a:t>instruirii</a:t>
            </a:r>
            <a:r>
              <a:rPr lang="en-US" dirty="0" smtClean="0"/>
              <a:t> au </a:t>
            </a:r>
            <a:r>
              <a:rPr lang="en-US" dirty="0" err="1" smtClean="0"/>
              <a:t>fost</a:t>
            </a:r>
            <a:r>
              <a:rPr lang="en-US" dirty="0" smtClean="0"/>
              <a:t>: </a:t>
            </a:r>
            <a:r>
              <a:rPr lang="en-US" dirty="0" err="1" smtClean="0"/>
              <a:t>Abordări</a:t>
            </a:r>
            <a:r>
              <a:rPr lang="en-US" dirty="0" smtClean="0"/>
              <a:t> </a:t>
            </a:r>
            <a:r>
              <a:rPr lang="en-US" dirty="0" err="1" smtClean="0"/>
              <a:t>conceptuale</a:t>
            </a:r>
            <a:r>
              <a:rPr lang="en-US" dirty="0" smtClean="0"/>
              <a:t> ale </a:t>
            </a:r>
            <a:r>
              <a:rPr lang="en-US" dirty="0" err="1" smtClean="0"/>
              <a:t>dimensiunii</a:t>
            </a:r>
            <a:r>
              <a:rPr lang="en-US" dirty="0" smtClean="0"/>
              <a:t> de gen </a:t>
            </a:r>
            <a:r>
              <a:rPr lang="en-US" dirty="0" err="1" smtClean="0"/>
              <a:t>în</a:t>
            </a:r>
            <a:r>
              <a:rPr lang="en-US" dirty="0" smtClean="0"/>
              <a:t> APL </a:t>
            </a:r>
            <a:r>
              <a:rPr lang="en-US" dirty="0" err="1" smtClean="0"/>
              <a:t>și</a:t>
            </a:r>
            <a:r>
              <a:rPr lang="en-US" dirty="0" smtClean="0"/>
              <a:t> APC; </a:t>
            </a:r>
            <a:r>
              <a:rPr lang="en-US" dirty="0" err="1" smtClean="0"/>
              <a:t>Cadrul</a:t>
            </a:r>
            <a:r>
              <a:rPr lang="en-US" dirty="0" smtClean="0"/>
              <a:t> legal </a:t>
            </a:r>
            <a:r>
              <a:rPr lang="en-US" dirty="0" err="1" smtClean="0"/>
              <a:t>și</a:t>
            </a:r>
            <a:r>
              <a:rPr lang="en-US" dirty="0" smtClean="0"/>
              <a:t> </a:t>
            </a:r>
            <a:r>
              <a:rPr lang="en-US" dirty="0" err="1" smtClean="0"/>
              <a:t>normativ</a:t>
            </a:r>
            <a:r>
              <a:rPr lang="en-US" dirty="0" smtClean="0"/>
              <a:t> </a:t>
            </a:r>
            <a:r>
              <a:rPr lang="en-US" dirty="0" err="1" smtClean="0"/>
              <a:t>național</a:t>
            </a:r>
            <a:r>
              <a:rPr lang="en-US" dirty="0" smtClean="0"/>
              <a:t> </a:t>
            </a:r>
            <a:r>
              <a:rPr lang="en-US" dirty="0" err="1" smtClean="0"/>
              <a:t>și</a:t>
            </a:r>
            <a:r>
              <a:rPr lang="en-US" dirty="0" smtClean="0"/>
              <a:t> </a:t>
            </a:r>
            <a:r>
              <a:rPr lang="en-US" dirty="0" err="1" smtClean="0"/>
              <a:t>internațional</a:t>
            </a:r>
            <a:r>
              <a:rPr lang="en-US" dirty="0" smtClean="0"/>
              <a:t>; </a:t>
            </a:r>
            <a:r>
              <a:rPr lang="en-US" dirty="0" err="1" smtClean="0"/>
              <a:t>Bună</a:t>
            </a:r>
            <a:r>
              <a:rPr lang="en-US" dirty="0" smtClean="0"/>
              <a:t> </a:t>
            </a:r>
            <a:r>
              <a:rPr lang="en-US" dirty="0" err="1" smtClean="0"/>
              <a:t>guvernare</a:t>
            </a:r>
            <a:r>
              <a:rPr lang="en-US" dirty="0" smtClean="0"/>
              <a:t> </a:t>
            </a:r>
            <a:r>
              <a:rPr lang="en-US" dirty="0" err="1" smtClean="0"/>
              <a:t>și</a:t>
            </a:r>
            <a:r>
              <a:rPr lang="en-US" dirty="0" smtClean="0"/>
              <a:t> </a:t>
            </a:r>
            <a:r>
              <a:rPr lang="en-US" dirty="0" err="1" smtClean="0"/>
              <a:t>egalitate</a:t>
            </a:r>
            <a:r>
              <a:rPr lang="en-US" dirty="0" smtClean="0"/>
              <a:t> de gen, </a:t>
            </a:r>
            <a:r>
              <a:rPr lang="en-US" dirty="0" err="1" smtClean="0"/>
              <a:t>discriminare</a:t>
            </a:r>
            <a:r>
              <a:rPr lang="en-US" dirty="0" smtClean="0"/>
              <a:t> de gen; </a:t>
            </a:r>
            <a:r>
              <a:rPr lang="en-US" dirty="0" err="1" smtClean="0"/>
              <a:t>Politici</a:t>
            </a:r>
            <a:r>
              <a:rPr lang="en-US" dirty="0" smtClean="0"/>
              <a:t> de </a:t>
            </a:r>
            <a:r>
              <a:rPr lang="en-US" dirty="0" err="1" smtClean="0"/>
              <a:t>prevenire</a:t>
            </a:r>
            <a:r>
              <a:rPr lang="en-US" dirty="0" smtClean="0"/>
              <a:t> a </a:t>
            </a:r>
            <a:r>
              <a:rPr lang="en-US" dirty="0" err="1" smtClean="0"/>
              <a:t>discriminării</a:t>
            </a:r>
            <a:r>
              <a:rPr lang="en-US" dirty="0" smtClean="0"/>
              <a:t> </a:t>
            </a:r>
            <a:r>
              <a:rPr lang="en-US" dirty="0" err="1" smtClean="0"/>
              <a:t>în</a:t>
            </a:r>
            <a:r>
              <a:rPr lang="en-US" dirty="0" smtClean="0"/>
              <a:t> </a:t>
            </a:r>
            <a:r>
              <a:rPr lang="en-US" dirty="0" err="1" smtClean="0"/>
              <a:t>funcție</a:t>
            </a:r>
            <a:r>
              <a:rPr lang="en-US" dirty="0" smtClean="0"/>
              <a:t> de sex.</a:t>
            </a:r>
            <a:r>
              <a:rPr lang="en-US" dirty="0"/>
              <a:t> </a:t>
            </a:r>
            <a:endParaRPr lang="en-US" dirty="0" smtClean="0">
              <a:effectLst/>
            </a:endParaRPr>
          </a:p>
          <a:p>
            <a:r>
              <a:rPr lang="ro-RO" b="1" dirty="0" smtClean="0"/>
              <a:t>63</a:t>
            </a:r>
            <a:r>
              <a:rPr lang="en-US" b="1" dirty="0" smtClean="0"/>
              <a:t> </a:t>
            </a:r>
            <a:r>
              <a:rPr lang="ro-RO" b="1" dirty="0" smtClean="0"/>
              <a:t>funcționari publici din cadrul MSMPS au cunoștințe consolidate in domeniul analiza și integrarea dimnesiunii de gen inpoliticele publice, includerea indicatorilor sensibil d egen in planificarea strategica, reconcilierea vieții de familie cu cea profesională, inclusiv Rezoluțiile Femeia pace și Securitate.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7285262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0932" y="365125"/>
            <a:ext cx="10852868" cy="1325563"/>
          </a:xfrm>
        </p:spPr>
        <p:txBody>
          <a:bodyPr>
            <a:normAutofit fontScale="90000"/>
          </a:bodyPr>
          <a:lstStyle/>
          <a:p>
            <a:r>
              <a:rPr lang="ro-RO" b="1" dirty="0" smtClean="0"/>
              <a:t>Reprezentații ai sectorul de securitate au consolidate cunoștinețe privind Rezoliția FPS 1325 și PNA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b="1" dirty="0" smtClean="0"/>
              <a:t>31 </a:t>
            </a:r>
            <a:r>
              <a:rPr lang="en-US" b="1" dirty="0"/>
              <a:t>public officials, CSOs will strengthen the capacities of Resolution </a:t>
            </a:r>
            <a:r>
              <a:rPr lang="en-US" b="1" dirty="0" smtClean="0"/>
              <a:t>1325</a:t>
            </a:r>
            <a:r>
              <a:rPr lang="ro-RO" b="1" dirty="0" smtClean="0"/>
              <a:t>-</a:t>
            </a:r>
            <a:endParaRPr lang="en-US" dirty="0"/>
          </a:p>
          <a:p>
            <a:r>
              <a:rPr lang="en-US" b="1" dirty="0"/>
              <a:t> </a:t>
            </a:r>
            <a:r>
              <a:rPr lang="en-US" b="1" dirty="0" smtClean="0"/>
              <a:t>91 de </a:t>
            </a:r>
            <a:r>
              <a:rPr lang="en-US" b="1" dirty="0" err="1" smtClean="0"/>
              <a:t>tineri</a:t>
            </a:r>
            <a:r>
              <a:rPr lang="en-US" b="1" dirty="0" smtClean="0"/>
              <a:t> din </a:t>
            </a:r>
            <a:r>
              <a:rPr lang="en-US" b="1" dirty="0" err="1" smtClean="0"/>
              <a:t>Unitatea</a:t>
            </a:r>
            <a:r>
              <a:rPr lang="en-US" b="1" dirty="0" smtClean="0"/>
              <a:t> </a:t>
            </a:r>
            <a:r>
              <a:rPr lang="en-US" b="1" dirty="0" err="1" smtClean="0"/>
              <a:t>Militară</a:t>
            </a:r>
            <a:r>
              <a:rPr lang="en-US" b="1" dirty="0" smtClean="0"/>
              <a:t> 1001 au </a:t>
            </a:r>
            <a:r>
              <a:rPr lang="en-US" b="1" dirty="0" err="1" smtClean="0"/>
              <a:t>aflat</a:t>
            </a:r>
            <a:r>
              <a:rPr lang="en-US" b="1" dirty="0" smtClean="0"/>
              <a:t> </a:t>
            </a:r>
            <a:r>
              <a:rPr lang="en-US" b="1" dirty="0" err="1" smtClean="0"/>
              <a:t>despre</a:t>
            </a:r>
            <a:r>
              <a:rPr lang="en-US" b="1" dirty="0" smtClean="0"/>
              <a:t> </a:t>
            </a:r>
            <a:r>
              <a:rPr lang="en-US" b="1" dirty="0" err="1" smtClean="0"/>
              <a:t>noțiunile</a:t>
            </a:r>
            <a:r>
              <a:rPr lang="en-US" b="1" dirty="0" smtClean="0"/>
              <a:t> de </a:t>
            </a:r>
            <a:r>
              <a:rPr lang="en-US" b="1" dirty="0" err="1" smtClean="0"/>
              <a:t>bază</a:t>
            </a:r>
            <a:r>
              <a:rPr lang="en-US" b="1" dirty="0" smtClean="0"/>
              <a:t> </a:t>
            </a:r>
            <a:r>
              <a:rPr lang="en-US" b="1" dirty="0" err="1" smtClean="0"/>
              <a:t>despre</a:t>
            </a:r>
            <a:r>
              <a:rPr lang="en-US" b="1" dirty="0" smtClean="0"/>
              <a:t> </a:t>
            </a:r>
            <a:r>
              <a:rPr lang="en-US" b="1" dirty="0" err="1" smtClean="0"/>
              <a:t>egalitatea</a:t>
            </a:r>
            <a:r>
              <a:rPr lang="en-US" b="1" dirty="0" smtClean="0"/>
              <a:t> de gen, </a:t>
            </a:r>
            <a:r>
              <a:rPr lang="en-US" b="1" dirty="0" err="1" smtClean="0"/>
              <a:t>rolurile</a:t>
            </a:r>
            <a:r>
              <a:rPr lang="en-US" b="1" dirty="0" smtClean="0"/>
              <a:t> de gen, </a:t>
            </a:r>
            <a:r>
              <a:rPr lang="en-US" b="1" dirty="0" err="1" smtClean="0"/>
              <a:t>stereotipurile</a:t>
            </a:r>
            <a:r>
              <a:rPr lang="en-US" b="1" dirty="0" smtClean="0"/>
              <a:t> </a:t>
            </a:r>
            <a:r>
              <a:rPr lang="en-US" b="1" dirty="0" err="1" smtClean="0"/>
              <a:t>și</a:t>
            </a:r>
            <a:r>
              <a:rPr lang="en-US" b="1" dirty="0" smtClean="0"/>
              <a:t> </a:t>
            </a:r>
            <a:r>
              <a:rPr lang="en-US" b="1" dirty="0" err="1" smtClean="0"/>
              <a:t>prejudecățile</a:t>
            </a:r>
            <a:r>
              <a:rPr lang="en-US" b="1" dirty="0" smtClean="0"/>
              <a:t> care </a:t>
            </a:r>
            <a:r>
              <a:rPr lang="en-US" b="1" dirty="0" err="1" smtClean="0"/>
              <a:t>influențează</a:t>
            </a:r>
            <a:r>
              <a:rPr lang="en-US" b="1" dirty="0" smtClean="0"/>
              <a:t> </a:t>
            </a:r>
            <a:r>
              <a:rPr lang="en-US" b="1" dirty="0" err="1" smtClean="0"/>
              <a:t>deciziile</a:t>
            </a:r>
            <a:r>
              <a:rPr lang="en-US" b="1" dirty="0" smtClean="0"/>
              <a:t> </a:t>
            </a:r>
            <a:r>
              <a:rPr lang="en-US" b="1" dirty="0" err="1" smtClean="0"/>
              <a:t>femeilor</a:t>
            </a:r>
            <a:r>
              <a:rPr lang="en-US" b="1" dirty="0" smtClean="0"/>
              <a:t> </a:t>
            </a:r>
            <a:r>
              <a:rPr lang="en-US" b="1" dirty="0" err="1" smtClean="0"/>
              <a:t>și</a:t>
            </a:r>
            <a:r>
              <a:rPr lang="en-US" b="1" dirty="0" smtClean="0"/>
              <a:t> ale </a:t>
            </a:r>
            <a:r>
              <a:rPr lang="en-US" b="1" dirty="0" err="1" smtClean="0"/>
              <a:t>bărbaților</a:t>
            </a:r>
            <a:endParaRPr lang="ro-RO" dirty="0"/>
          </a:p>
          <a:p>
            <a:r>
              <a:rPr lang="en-US" b="1" dirty="0" smtClean="0"/>
              <a:t>24 </a:t>
            </a:r>
            <a:r>
              <a:rPr lang="ro-RO" b="1" dirty="0"/>
              <a:t>funcționari publici din cadrul Serviciului </a:t>
            </a:r>
            <a:r>
              <a:rPr lang="ro-RO" b="1" dirty="0" smtClean="0"/>
              <a:t>Vamal</a:t>
            </a:r>
          </a:p>
          <a:p>
            <a:r>
              <a:rPr lang="en-US" b="1" dirty="0" smtClean="0"/>
              <a:t>36 </a:t>
            </a:r>
            <a:r>
              <a:rPr lang="ro-RO" b="1" dirty="0"/>
              <a:t>funcționari din cadrul MSMPS, din toate </a:t>
            </a:r>
            <a:r>
              <a:rPr lang="ro-RO" b="1" dirty="0" smtClean="0"/>
              <a:t>direcțiile</a:t>
            </a:r>
          </a:p>
          <a:p>
            <a:r>
              <a:rPr lang="en-US" b="1" dirty="0" smtClean="0"/>
              <a:t>37</a:t>
            </a:r>
            <a:r>
              <a:rPr lang="ro-RO" b="1" dirty="0" smtClean="0"/>
              <a:t> </a:t>
            </a:r>
            <a:r>
              <a:rPr lang="ro-RO" b="1" dirty="0"/>
              <a:t>repronsabil in cadrul secției resurse umane din cadrul IGP </a:t>
            </a:r>
            <a:r>
              <a:rPr lang="ro-RO" b="1" dirty="0" smtClean="0"/>
              <a:t>(17 </a:t>
            </a:r>
            <a:r>
              <a:rPr lang="en-US" b="1" dirty="0" err="1"/>
              <a:t>bărbați</a:t>
            </a:r>
            <a:r>
              <a:rPr lang="en-US" b="1" dirty="0"/>
              <a:t> </a:t>
            </a:r>
            <a:r>
              <a:rPr lang="en-US" b="1" dirty="0" err="1"/>
              <a:t>și</a:t>
            </a:r>
            <a:r>
              <a:rPr lang="en-US" b="1" dirty="0"/>
              <a:t> 20 de </a:t>
            </a:r>
            <a:r>
              <a:rPr lang="en-US" b="1" dirty="0" err="1" smtClean="0"/>
              <a:t>femei</a:t>
            </a:r>
            <a:r>
              <a:rPr lang="ro-RO" dirty="0" smtClean="0"/>
              <a:t>)</a:t>
            </a:r>
            <a:endParaRPr lang="ro-RO" dirty="0"/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1099247" y="2799061"/>
            <a:ext cx="323421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o-RO" dirty="0" smtClean="0">
                <a:solidFill>
                  <a:schemeClr val="bg1"/>
                </a:solidFill>
              </a:rPr>
              <a:t>Consolidarea capacităților in domeniul Rezolutiei FPS </a:t>
            </a:r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19230764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 Boardroom">
  <a:themeElements>
    <a:clrScheme name="Ion Boardroom">
      <a:dk1>
        <a:sysClr val="windowText" lastClr="000000"/>
      </a:dk1>
      <a:lt1>
        <a:sysClr val="window" lastClr="FFFFFF"/>
      </a:lt1>
      <a:dk2>
        <a:srgbClr val="3B3059"/>
      </a:dk2>
      <a:lt2>
        <a:srgbClr val="EBEBEB"/>
      </a:lt2>
      <a:accent1>
        <a:srgbClr val="B31166"/>
      </a:accent1>
      <a:accent2>
        <a:srgbClr val="E33D6F"/>
      </a:accent2>
      <a:accent3>
        <a:srgbClr val="E45F3C"/>
      </a:accent3>
      <a:accent4>
        <a:srgbClr val="E9943A"/>
      </a:accent4>
      <a:accent5>
        <a:srgbClr val="9B6BF2"/>
      </a:accent5>
      <a:accent6>
        <a:srgbClr val="D53DD0"/>
      </a:accent6>
      <a:hlink>
        <a:srgbClr val="8F8F8F"/>
      </a:hlink>
      <a:folHlink>
        <a:srgbClr val="A5A5A5"/>
      </a:folHlink>
    </a:clrScheme>
    <a:fontScheme name="Ion Boardroom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 Boardroom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124000"/>
                <a:satMod val="148000"/>
                <a:lumMod val="124000"/>
              </a:schemeClr>
            </a:gs>
            <a:gs pos="100000">
              <a:schemeClr val="phClr">
                <a:shade val="76000"/>
                <a:hueMod val="89000"/>
                <a:satMod val="164000"/>
                <a:lumMod val="5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91000"/>
                <a:satMod val="164000"/>
                <a:lumMod val="74000"/>
              </a:schemeClr>
              <a:schemeClr val="phClr">
                <a:hueMod val="124000"/>
                <a:satMod val="140000"/>
                <a:lumMod val="14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 Boardroom" id="{FC33163D-4339-46B1-8EED-24C834239D99}" vid="{B8502691-933B-45FE-8764-BA278511EF27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 Boardroom</Template>
  <TotalTime>1620</TotalTime>
  <Words>689</Words>
  <Application>Microsoft Office PowerPoint</Application>
  <PresentationFormat>Widescreen</PresentationFormat>
  <Paragraphs>62</Paragraphs>
  <Slides>13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8" baseType="lpstr">
      <vt:lpstr>Arial</vt:lpstr>
      <vt:lpstr>Century Gothic</vt:lpstr>
      <vt:lpstr>Wingdings</vt:lpstr>
      <vt:lpstr>Wingdings 3</vt:lpstr>
      <vt:lpstr>Ion Boardroom</vt:lpstr>
      <vt:lpstr>Raport de activitate  Platforma pentru Egalitate de Gen 2019</vt:lpstr>
      <vt:lpstr>29 de membri/re 8 persaone fizice 21 organzaţii</vt:lpstr>
      <vt:lpstr>8 documente de pozitie</vt:lpstr>
      <vt:lpstr>Campanie de informare privind VIFA</vt:lpstr>
      <vt:lpstr>Societatea civila au agendă comună privind participarea echilibrată în proces decizional</vt:lpstr>
      <vt:lpstr>PowerPoint Presentation</vt:lpstr>
      <vt:lpstr>Advocacy la nivel international</vt:lpstr>
      <vt:lpstr> Instituțiile publice au capacități de a analiza și de a îmbunătăți legislația, politicile, reglementările și bugetele pentru a îndeplini angajamentele privind egalitatea de gen</vt:lpstr>
      <vt:lpstr>Reprezentații ai sectorul de securitate au consolidate cunoștinețe privind Rezoliția FPS 1325 și PNA</vt:lpstr>
      <vt:lpstr>Mentorat MAI/IGP</vt:lpstr>
      <vt:lpstr>15 seminarii regionale cu tematica Integrarea dimensiunii de gen în politicile publice. </vt:lpstr>
      <vt:lpstr>3 forumuri regionale Cooperare şi solidaritate pentru egalitate de gen (Balti, Orhei, Cahul) </vt:lpstr>
      <vt:lpstr>Parteneri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Nina Lozinschi</dc:creator>
  <cp:lastModifiedBy>Nina Lozinschi</cp:lastModifiedBy>
  <cp:revision>24</cp:revision>
  <dcterms:created xsi:type="dcterms:W3CDTF">2019-12-06T19:19:13Z</dcterms:created>
  <dcterms:modified xsi:type="dcterms:W3CDTF">2019-12-26T06:44:18Z</dcterms:modified>
</cp:coreProperties>
</file>