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3"/>
  </p:notesMasterIdLst>
  <p:sldIdLst>
    <p:sldId id="256" r:id="rId2"/>
    <p:sldId id="324" r:id="rId3"/>
    <p:sldId id="326" r:id="rId4"/>
    <p:sldId id="309" r:id="rId5"/>
    <p:sldId id="294" r:id="rId6"/>
    <p:sldId id="275" r:id="rId7"/>
    <p:sldId id="295" r:id="rId8"/>
    <p:sldId id="289" r:id="rId9"/>
    <p:sldId id="305" r:id="rId10"/>
    <p:sldId id="296" r:id="rId11"/>
    <p:sldId id="298" r:id="rId12"/>
    <p:sldId id="315" r:id="rId13"/>
    <p:sldId id="312" r:id="rId14"/>
    <p:sldId id="313" r:id="rId15"/>
    <p:sldId id="314" r:id="rId16"/>
    <p:sldId id="297" r:id="rId17"/>
    <p:sldId id="316" r:id="rId18"/>
    <p:sldId id="310" r:id="rId19"/>
    <p:sldId id="317" r:id="rId20"/>
    <p:sldId id="319" r:id="rId21"/>
    <p:sldId id="320" r:id="rId22"/>
    <p:sldId id="323" r:id="rId23"/>
    <p:sldId id="311" r:id="rId24"/>
    <p:sldId id="281" r:id="rId25"/>
    <p:sldId id="321" r:id="rId26"/>
    <p:sldId id="306" r:id="rId27"/>
    <p:sldId id="299" r:id="rId28"/>
    <p:sldId id="300" r:id="rId29"/>
    <p:sldId id="284" r:id="rId30"/>
    <p:sldId id="307" r:id="rId31"/>
    <p:sldId id="2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8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6CA98-EA54-4D09-BF0A-C6EF5DA1834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256AA-F44E-4EB2-A139-CD8178AE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9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 altLang="en-US" smtClean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783412-7E56-472B-99A5-B727786BE254}" type="slidenum">
              <a:rPr lang="ro-RO" altLang="en-US"/>
              <a:pPr/>
              <a:t>19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18411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0DBA77D-16EE-450C-B589-D7AADCED867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galitatedegen.m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458" y="2077906"/>
            <a:ext cx="10750164" cy="1748729"/>
          </a:xfrm>
        </p:spPr>
        <p:txBody>
          <a:bodyPr>
            <a:normAutofit fontScale="90000"/>
          </a:bodyPr>
          <a:lstStyle/>
          <a:p>
            <a:r>
              <a:rPr lang="ro-RO" i="1" dirty="0" smtClean="0"/>
              <a:t>Adunarea generală</a:t>
            </a:r>
            <a:r>
              <a:rPr lang="en-US" i="1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Platforma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Egalitate</a:t>
            </a:r>
            <a:r>
              <a:rPr lang="en-US" i="1" dirty="0" smtClean="0"/>
              <a:t> de Gen</a:t>
            </a:r>
            <a:r>
              <a:rPr lang="ro-RO" i="1" dirty="0" smtClean="0"/>
              <a:t/>
            </a:r>
            <a:br>
              <a:rPr lang="ro-RO" i="1" dirty="0" smtClean="0"/>
            </a:br>
            <a:r>
              <a:rPr lang="ro-RO" i="1" dirty="0" smtClean="0"/>
              <a:t>202</a:t>
            </a:r>
            <a:r>
              <a:rPr lang="en-US" i="1" dirty="0"/>
              <a:t>3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826" y="4394039"/>
            <a:ext cx="8173940" cy="1117687"/>
          </a:xfrm>
        </p:spPr>
        <p:txBody>
          <a:bodyPr>
            <a:normAutofit/>
          </a:bodyPr>
          <a:lstStyle/>
          <a:p>
            <a:pPr algn="r"/>
            <a:r>
              <a:rPr lang="ro-RO" sz="2400" i="1" dirty="0" smtClean="0"/>
              <a:t>10 februarie 2023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80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Festivalul feminist 2022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8" y="1984375"/>
            <a:ext cx="2807254" cy="2711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10" y="3898900"/>
            <a:ext cx="3808365" cy="285627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9" y="3898900"/>
            <a:ext cx="5644444" cy="2540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37" y="1495425"/>
            <a:ext cx="3750287" cy="22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3950" y="2206347"/>
            <a:ext cx="96869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7 </a:t>
            </a:r>
            <a:r>
              <a:rPr lang="ro-RO" b="1" dirty="0" smtClean="0"/>
              <a:t>Martie 2022</a:t>
            </a:r>
            <a:endParaRPr lang="en-US" b="1" dirty="0"/>
          </a:p>
          <a:p>
            <a:r>
              <a:rPr lang="en-US" dirty="0"/>
              <a:t>17:00, </a:t>
            </a:r>
            <a:r>
              <a:rPr lang="ro-RO" dirty="0" smtClean="0"/>
              <a:t> crearea pancardelor pentru marsul de 8 Martie</a:t>
            </a:r>
          </a:p>
          <a:p>
            <a:r>
              <a:rPr lang="ro-RO" dirty="0" smtClean="0"/>
              <a:t>Locatia</a:t>
            </a:r>
            <a:r>
              <a:rPr lang="en-US" dirty="0" smtClean="0"/>
              <a:t>: </a:t>
            </a:r>
            <a:r>
              <a:rPr lang="en-US" dirty="0" err="1"/>
              <a:t>Zemstva</a:t>
            </a:r>
            <a:r>
              <a:rPr lang="en-US" dirty="0"/>
              <a:t> Museum, 103 Alexei </a:t>
            </a:r>
            <a:r>
              <a:rPr lang="en-US" dirty="0" err="1"/>
              <a:t>Şciusev</a:t>
            </a:r>
            <a:r>
              <a:rPr lang="en-US" dirty="0"/>
              <a:t> Street,  </a:t>
            </a:r>
            <a:endParaRPr lang="ro-RO" dirty="0" smtClean="0"/>
          </a:p>
          <a:p>
            <a:r>
              <a:rPr lang="en-US" dirty="0" smtClean="0"/>
              <a:t>Online </a:t>
            </a:r>
            <a:r>
              <a:rPr lang="en-US" dirty="0"/>
              <a:t>event : https://fb.me/e/2cGSOIbqV</a:t>
            </a:r>
          </a:p>
          <a:p>
            <a:r>
              <a:rPr lang="en-US" b="1" dirty="0"/>
              <a:t>𝟖 </a:t>
            </a:r>
            <a:r>
              <a:rPr lang="en-US" b="1" dirty="0" smtClean="0"/>
              <a:t>𝐌𝐀</a:t>
            </a:r>
            <a:r>
              <a:rPr lang="ro-RO" b="1" dirty="0" smtClean="0"/>
              <a:t>RTIE</a:t>
            </a:r>
            <a:endParaRPr lang="en-US" b="1" dirty="0"/>
          </a:p>
          <a:p>
            <a:r>
              <a:rPr lang="ro-RO" dirty="0" smtClean="0"/>
              <a:t>Mars- Solidaritate –ne unim toate</a:t>
            </a:r>
          </a:p>
          <a:p>
            <a:r>
              <a:rPr lang="en-US" b="1" dirty="0" smtClean="0"/>
              <a:t>9 𝐌𝐀𝐑</a:t>
            </a:r>
            <a:r>
              <a:rPr lang="ro-RO" b="1" dirty="0" smtClean="0"/>
              <a:t>TIE</a:t>
            </a:r>
            <a:endParaRPr lang="en-US" b="1" dirty="0"/>
          </a:p>
          <a:p>
            <a:r>
              <a:rPr lang="en-US" dirty="0" smtClean="0"/>
              <a:t>„</a:t>
            </a:r>
            <a:r>
              <a:rPr lang="ro-RO" dirty="0" smtClean="0"/>
              <a:t>Dialog public discursul de ură și incitator la discrimianare”</a:t>
            </a:r>
          </a:p>
          <a:p>
            <a:r>
              <a:rPr lang="ro-RO" dirty="0" smtClean="0"/>
              <a:t>PEG &amp; CIN</a:t>
            </a:r>
            <a:endParaRPr lang="en-US" dirty="0"/>
          </a:p>
          <a:p>
            <a:r>
              <a:rPr lang="en-US" b="1" dirty="0"/>
              <a:t>11 </a:t>
            </a:r>
            <a:r>
              <a:rPr lang="en-US" b="1" dirty="0" smtClean="0"/>
              <a:t>𝐌𝐀𝐑</a:t>
            </a:r>
            <a:r>
              <a:rPr lang="ro-RO" b="1" dirty="0" smtClean="0"/>
              <a:t>TIE</a:t>
            </a:r>
            <a:endParaRPr lang="en-US" b="1" dirty="0"/>
          </a:p>
          <a:p>
            <a:r>
              <a:rPr lang="ro-RO" dirty="0" smtClean="0"/>
              <a:t>Discutie publică:</a:t>
            </a:r>
            <a:r>
              <a:rPr lang="en-US" dirty="0" smtClean="0"/>
              <a:t> „</a:t>
            </a:r>
            <a:r>
              <a:rPr lang="ro-RO" dirty="0" smtClean="0"/>
              <a:t>Imapctul covid -19 asupra drepturile femeilor”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err="1"/>
              <a:t>Cimislia</a:t>
            </a:r>
            <a:r>
              <a:rPr lang="en-US" dirty="0"/>
              <a:t>, </a:t>
            </a:r>
            <a:endParaRPr lang="ro-RO" dirty="0" smtClean="0"/>
          </a:p>
          <a:p>
            <a:r>
              <a:rPr lang="en-US" dirty="0" smtClean="0"/>
              <a:t>Pro </a:t>
            </a:r>
            <a:r>
              <a:rPr lang="en-US" dirty="0" err="1"/>
              <a:t>Cimislia</a:t>
            </a:r>
            <a:r>
              <a:rPr lang="en-US" dirty="0"/>
              <a:t> and PEG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ro-RO" b="1" dirty="0" smtClean="0"/>
              <a:t>11 MARTIE</a:t>
            </a:r>
          </a:p>
          <a:p>
            <a:r>
              <a:rPr lang="en-US" dirty="0" smtClean="0"/>
              <a:t>Renata </a:t>
            </a:r>
            <a:r>
              <a:rPr lang="en-US" dirty="0" err="1"/>
              <a:t>Grădinaru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organizat</a:t>
            </a:r>
            <a:r>
              <a:rPr lang="en-US" dirty="0"/>
              <a:t> </a:t>
            </a:r>
            <a:r>
              <a:rPr lang="en-US" dirty="0" err="1"/>
              <a:t>sesiunea</a:t>
            </a:r>
            <a:r>
              <a:rPr lang="en-US" dirty="0"/>
              <a:t> de </a:t>
            </a:r>
            <a:r>
              <a:rPr lang="en-US" dirty="0" err="1"/>
              <a:t>informare</a:t>
            </a:r>
            <a:r>
              <a:rPr lang="en-US" dirty="0"/>
              <a:t> "</a:t>
            </a:r>
            <a:r>
              <a:rPr lang="en-US" dirty="0" err="1"/>
              <a:t>Educația</a:t>
            </a:r>
            <a:r>
              <a:rPr lang="en-US" dirty="0"/>
              <a:t> </a:t>
            </a:r>
            <a:r>
              <a:rPr lang="en-US" dirty="0" err="1"/>
              <a:t>conștientă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sensibilă</a:t>
            </a:r>
            <a:r>
              <a:rPr lang="en-US" dirty="0"/>
              <a:t> la gen". La </a:t>
            </a:r>
            <a:r>
              <a:rPr lang="en-US" dirty="0" err="1"/>
              <a:t>eveniment</a:t>
            </a:r>
            <a:r>
              <a:rPr lang="en-US" dirty="0"/>
              <a:t> au </a:t>
            </a:r>
            <a:r>
              <a:rPr lang="en-US" dirty="0" err="1"/>
              <a:t>participat</a:t>
            </a:r>
            <a:r>
              <a:rPr lang="en-US" dirty="0"/>
              <a:t> 23 de cadre </a:t>
            </a:r>
            <a:r>
              <a:rPr lang="en-US" dirty="0" err="1"/>
              <a:t>didactice</a:t>
            </a:r>
            <a:r>
              <a:rPr lang="en-US" dirty="0"/>
              <a:t> de la </a:t>
            </a:r>
            <a:r>
              <a:rPr lang="en-US" dirty="0" err="1"/>
              <a:t>Școala</a:t>
            </a:r>
            <a:r>
              <a:rPr lang="en-US" dirty="0"/>
              <a:t> </a:t>
            </a:r>
            <a:r>
              <a:rPr lang="en-US" dirty="0" err="1"/>
              <a:t>primară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21 "</a:t>
            </a:r>
            <a:r>
              <a:rPr lang="en-US" dirty="0" err="1"/>
              <a:t>Spiridon</a:t>
            </a:r>
            <a:r>
              <a:rPr lang="en-US" dirty="0"/>
              <a:t> </a:t>
            </a:r>
            <a:r>
              <a:rPr lang="en-US" dirty="0" err="1"/>
              <a:t>Vangheli</a:t>
            </a:r>
            <a:r>
              <a:rPr lang="en-US" dirty="0"/>
              <a:t>" din </a:t>
            </a:r>
            <a:r>
              <a:rPr lang="en-US" dirty="0" err="1"/>
              <a:t>Bălți</a:t>
            </a:r>
            <a:r>
              <a:rPr lang="en-US" dirty="0"/>
              <a:t>.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Festivalul feminist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/>
              <a:t>Sensibilizarea opiniei publice cu privire la discursul sexist și mecanismele de raportare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Elena </a:t>
            </a:r>
            <a:r>
              <a:rPr lang="en-US" dirty="0" err="1"/>
              <a:t>Rațoi</a:t>
            </a:r>
            <a:r>
              <a:rPr lang="en-US" dirty="0"/>
              <a:t>, Loretta </a:t>
            </a:r>
            <a:r>
              <a:rPr lang="en-US" dirty="0" err="1"/>
              <a:t>Handrabura</a:t>
            </a:r>
            <a:r>
              <a:rPr lang="en-US" dirty="0"/>
              <a:t>, Olga </a:t>
            </a:r>
            <a:r>
              <a:rPr lang="en-US" dirty="0" err="1"/>
              <a:t>Bitca</a:t>
            </a:r>
            <a:r>
              <a:rPr lang="en-US" dirty="0"/>
              <a:t> </a:t>
            </a:r>
            <a:r>
              <a:rPr lang="ro-RO" dirty="0" smtClean="0"/>
              <a:t>au desfasurat </a:t>
            </a:r>
            <a:r>
              <a:rPr lang="en-US" dirty="0" smtClean="0"/>
              <a:t>15 </a:t>
            </a:r>
            <a:r>
              <a:rPr lang="en-US" dirty="0" err="1"/>
              <a:t>traininguri</a:t>
            </a:r>
            <a:r>
              <a:rPr lang="en-US" dirty="0"/>
              <a:t> online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membrii</a:t>
            </a:r>
            <a:r>
              <a:rPr lang="en-US" dirty="0"/>
              <a:t> </a:t>
            </a:r>
            <a:r>
              <a:rPr lang="en-US" dirty="0" err="1"/>
              <a:t>cluburilor</a:t>
            </a:r>
            <a:r>
              <a:rPr lang="en-US" dirty="0"/>
              <a:t> </a:t>
            </a:r>
            <a:r>
              <a:rPr lang="en-US" dirty="0" err="1"/>
              <a:t>politice</a:t>
            </a:r>
            <a:r>
              <a:rPr lang="en-US" dirty="0"/>
              <a:t> din 15 </a:t>
            </a:r>
            <a:r>
              <a:rPr lang="en-US" dirty="0" err="1"/>
              <a:t>raioane</a:t>
            </a:r>
            <a:r>
              <a:rPr lang="en-US" dirty="0"/>
              <a:t> ale </a:t>
            </a:r>
            <a:r>
              <a:rPr lang="en-US" dirty="0" err="1"/>
              <a:t>Republicii</a:t>
            </a:r>
            <a:r>
              <a:rPr lang="en-US" dirty="0"/>
              <a:t> Moldova (</a:t>
            </a:r>
            <a:r>
              <a:rPr lang="en-US" dirty="0" err="1"/>
              <a:t>Chișinău</a:t>
            </a:r>
            <a:r>
              <a:rPr lang="en-US" dirty="0"/>
              <a:t>, </a:t>
            </a:r>
            <a:r>
              <a:rPr lang="en-US" dirty="0" err="1"/>
              <a:t>Orhei</a:t>
            </a:r>
            <a:r>
              <a:rPr lang="en-US" dirty="0"/>
              <a:t>, </a:t>
            </a:r>
            <a:r>
              <a:rPr lang="en-US" dirty="0" err="1"/>
              <a:t>Hîncești</a:t>
            </a:r>
            <a:r>
              <a:rPr lang="en-US" dirty="0"/>
              <a:t>, </a:t>
            </a:r>
            <a:r>
              <a:rPr lang="en-US" dirty="0" err="1"/>
              <a:t>Ștefan</a:t>
            </a:r>
            <a:r>
              <a:rPr lang="en-US" dirty="0"/>
              <a:t> </a:t>
            </a:r>
            <a:r>
              <a:rPr lang="en-US" dirty="0" err="1"/>
              <a:t>Vodă</a:t>
            </a:r>
            <a:r>
              <a:rPr lang="en-US" dirty="0"/>
              <a:t>, </a:t>
            </a:r>
            <a:r>
              <a:rPr lang="en-US" dirty="0" err="1"/>
              <a:t>Ungheni</a:t>
            </a:r>
            <a:r>
              <a:rPr lang="en-US" dirty="0"/>
              <a:t>, </a:t>
            </a:r>
            <a:r>
              <a:rPr lang="en-US" dirty="0" err="1"/>
              <a:t>Cahul</a:t>
            </a:r>
            <a:r>
              <a:rPr lang="en-US" dirty="0"/>
              <a:t>, </a:t>
            </a:r>
            <a:r>
              <a:rPr lang="en-US" dirty="0" err="1"/>
              <a:t>Cimișlia</a:t>
            </a:r>
            <a:r>
              <a:rPr lang="en-US" dirty="0"/>
              <a:t>, </a:t>
            </a:r>
            <a:r>
              <a:rPr lang="en-US" dirty="0" err="1"/>
              <a:t>Anenii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, </a:t>
            </a:r>
            <a:r>
              <a:rPr lang="en-US" dirty="0" err="1"/>
              <a:t>Soroca</a:t>
            </a:r>
            <a:r>
              <a:rPr lang="en-US" dirty="0"/>
              <a:t>, </a:t>
            </a:r>
            <a:r>
              <a:rPr lang="en-US" dirty="0" err="1"/>
              <a:t>Bălți</a:t>
            </a:r>
            <a:r>
              <a:rPr lang="en-US" dirty="0"/>
              <a:t>, </a:t>
            </a:r>
            <a:r>
              <a:rPr lang="en-US" dirty="0" err="1"/>
              <a:t>Telenești</a:t>
            </a:r>
            <a:r>
              <a:rPr lang="en-US" dirty="0"/>
              <a:t>, </a:t>
            </a:r>
            <a:r>
              <a:rPr lang="en-US" dirty="0" err="1"/>
              <a:t>Edineț</a:t>
            </a:r>
            <a:r>
              <a:rPr lang="en-US" dirty="0"/>
              <a:t>, </a:t>
            </a:r>
            <a:r>
              <a:rPr lang="en-US" dirty="0" err="1"/>
              <a:t>Briceni</a:t>
            </a:r>
            <a:r>
              <a:rPr lang="en-US" dirty="0"/>
              <a:t>, </a:t>
            </a:r>
            <a:r>
              <a:rPr lang="en-US" dirty="0" err="1"/>
              <a:t>Criuleni</a:t>
            </a:r>
            <a:r>
              <a:rPr lang="en-US" dirty="0"/>
              <a:t>, </a:t>
            </a:r>
            <a:r>
              <a:rPr lang="en-US" dirty="0" err="1"/>
              <a:t>Cimișlia</a:t>
            </a:r>
            <a:r>
              <a:rPr lang="en-US" dirty="0" smtClean="0"/>
              <a:t>).</a:t>
            </a:r>
            <a:endParaRPr lang="ro-RO" dirty="0" smtClean="0"/>
          </a:p>
          <a:p>
            <a:r>
              <a:rPr lang="ro-RO" dirty="0"/>
              <a:t>Elaborarea a două tipuri de infografice privind </a:t>
            </a:r>
            <a:endParaRPr lang="ro-RO" dirty="0" smtClean="0"/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1</a:t>
            </a:r>
            <a:r>
              <a:rPr lang="ro-RO" dirty="0"/>
              <a:t>) discursul sexist și platforma online </a:t>
            </a:r>
            <a:r>
              <a:rPr lang="ro-RO" dirty="0" smtClean="0"/>
              <a:t>gender.monitor.md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</a:t>
            </a:r>
            <a:r>
              <a:rPr lang="ro-RO" dirty="0"/>
              <a:t>2) privind mesajele, reducerile și publicitatea sexistă emise în cadrul Zilei Internaționale a Femeii 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Sanse egale fara sexism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5" y="2165350"/>
            <a:ext cx="4168333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85" y="1845310"/>
            <a:ext cx="4672330" cy="331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1.PEG\2022\proiect CoE 2022\contracte\poze materiale evenim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06315"/>
            <a:ext cx="4250690" cy="191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7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Ziua europei – Tirgul ONG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7" y="2365375"/>
            <a:ext cx="5167577" cy="3683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29" y="1238250"/>
            <a:ext cx="3515995" cy="53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Discutie publica- Discursul de ură si instigator la discriminare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8" y="2403475"/>
            <a:ext cx="4555066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403475"/>
            <a:ext cx="5149851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ACTIVITĂȚI DE ADVOCAY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7" y="2822575"/>
            <a:ext cx="5122849" cy="3416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8" y="2085975"/>
            <a:ext cx="5399068" cy="36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Advocacy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Participarea la consultările 2 programe naționale: PN rezolutia 1325 si PNAEG</a:t>
            </a:r>
          </a:p>
          <a:p>
            <a:r>
              <a:rPr lang="ro-RO" dirty="0" smtClean="0"/>
              <a:t>2 sedinte de lucru cu MMPS- recomandarile CEDAW</a:t>
            </a:r>
          </a:p>
          <a:p>
            <a:r>
              <a:rPr lang="ro-RO" dirty="0" smtClean="0"/>
              <a:t>Participarea la sedintele de lucru privind CEDAW cu </a:t>
            </a:r>
            <a:endParaRPr lang="en-US" dirty="0" smtClean="0"/>
          </a:p>
          <a:p>
            <a:r>
              <a:rPr lang="ro-RO" dirty="0" smtClean="0"/>
              <a:t>UNHCR</a:t>
            </a:r>
            <a:r>
              <a:rPr lang="en-US" dirty="0" smtClean="0"/>
              <a:t> program d </a:t>
            </a:r>
            <a:r>
              <a:rPr lang="en-US" dirty="0" err="1" smtClean="0"/>
              <a:t>elucru</a:t>
            </a:r>
            <a:r>
              <a:rPr lang="en-US" dirty="0" smtClean="0"/>
              <a:t> cu </a:t>
            </a:r>
            <a:r>
              <a:rPr lang="en-US" dirty="0" err="1" smtClean="0"/>
              <a:t>refugiati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Răspunsul Platformei pentru Egalitate de Gen la criza din Ucraina</a:t>
            </a:r>
            <a:endParaRPr lang="it-IT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3" y="2403475"/>
            <a:ext cx="4555066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2647949"/>
            <a:ext cx="4508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t="32426" r="50568"/>
          <a:stretch>
            <a:fillRect/>
          </a:stretch>
        </p:blipFill>
        <p:spPr bwMode="auto">
          <a:xfrm>
            <a:off x="-271992" y="-141817"/>
            <a:ext cx="1638301" cy="72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404284" y="1778000"/>
            <a:ext cx="1924050" cy="568325"/>
            <a:chOff x="0" y="0"/>
            <a:chExt cx="1722525" cy="508000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0" y="49530"/>
              <a:ext cx="1722525" cy="408940"/>
            </a:xfrm>
            <a:custGeom>
              <a:avLst/>
              <a:gdLst>
                <a:gd name="T0" fmla="*/ 1516785 w 1722525"/>
                <a:gd name="T1" fmla="*/ 0 h 408940"/>
                <a:gd name="T2" fmla="*/ 1314855 w 1722525"/>
                <a:gd name="T3" fmla="*/ 166370 h 408940"/>
                <a:gd name="T4" fmla="*/ 0 w 1722525"/>
                <a:gd name="T5" fmla="*/ 166370 h 408940"/>
                <a:gd name="T6" fmla="*/ 0 w 1722525"/>
                <a:gd name="T7" fmla="*/ 242570 h 408940"/>
                <a:gd name="T8" fmla="*/ 1316125 w 1722525"/>
                <a:gd name="T9" fmla="*/ 242570 h 408940"/>
                <a:gd name="T10" fmla="*/ 1518055 w 1722525"/>
                <a:gd name="T11" fmla="*/ 408940 h 408940"/>
                <a:gd name="T12" fmla="*/ 1722525 w 1722525"/>
                <a:gd name="T13" fmla="*/ 204470 h 408940"/>
                <a:gd name="T14" fmla="*/ 1516785 w 1722525"/>
                <a:gd name="T15" fmla="*/ 0 h 408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-765175" y="-141817"/>
            <a:ext cx="1701801" cy="6999817"/>
          </a:xfrm>
          <a:prstGeom prst="rect">
            <a:avLst/>
          </a:pr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-765175" y="-141816"/>
            <a:ext cx="12957175" cy="1332442"/>
            <a:chOff x="0" y="0"/>
            <a:chExt cx="6108393" cy="526554"/>
          </a:xfrm>
        </p:grpSpPr>
        <p:sp>
          <p:nvSpPr>
            <p:cNvPr id="3087" name="Freeform 7"/>
            <p:cNvSpPr>
              <a:spLocks/>
            </p:cNvSpPr>
            <p:nvPr/>
          </p:nvSpPr>
          <p:spPr bwMode="auto">
            <a:xfrm>
              <a:off x="0" y="0"/>
              <a:ext cx="6108393" cy="526554"/>
            </a:xfrm>
            <a:custGeom>
              <a:avLst/>
              <a:gdLst>
                <a:gd name="T0" fmla="*/ 0 w 6108393"/>
                <a:gd name="T1" fmla="*/ 0 h 526554"/>
                <a:gd name="T2" fmla="*/ 6108393 w 6108393"/>
                <a:gd name="T3" fmla="*/ 0 h 526554"/>
                <a:gd name="T4" fmla="*/ 6108393 w 6108393"/>
                <a:gd name="T5" fmla="*/ 526554 h 526554"/>
                <a:gd name="T6" fmla="*/ 0 w 6108393"/>
                <a:gd name="T7" fmla="*/ 526554 h 526554"/>
                <a:gd name="T8" fmla="*/ 0 w 6108393"/>
                <a:gd name="T9" fmla="*/ 0 h 526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8393" h="526554">
                  <a:moveTo>
                    <a:pt x="0" y="0"/>
                  </a:moveTo>
                  <a:lnTo>
                    <a:pt x="6108393" y="0"/>
                  </a:lnTo>
                  <a:lnTo>
                    <a:pt x="6108393" y="526554"/>
                  </a:lnTo>
                  <a:lnTo>
                    <a:pt x="0" y="526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88" name="TextBox 8"/>
            <p:cNvSpPr txBox="1">
              <a:spLocks noChangeArrowheads="1"/>
            </p:cNvSpPr>
            <p:nvPr/>
          </p:nvSpPr>
          <p:spPr bwMode="auto"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775"/>
                </a:lnSpc>
              </a:pPr>
              <a:endParaRPr lang="en-US" altLang="en-US" sz="1200"/>
            </a:p>
          </p:txBody>
        </p:sp>
      </p:grp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43" y="122767"/>
            <a:ext cx="894291" cy="8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 b="21867"/>
          <a:stretch>
            <a:fillRect/>
          </a:stretch>
        </p:blipFill>
        <p:spPr bwMode="auto">
          <a:xfrm>
            <a:off x="3259667" y="166159"/>
            <a:ext cx="1336675" cy="8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7" y="340784"/>
            <a:ext cx="2069042" cy="4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42" y="118533"/>
            <a:ext cx="902758" cy="90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20651"/>
            <a:ext cx="734483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>
            <a:fillRect/>
          </a:stretch>
        </p:blipFill>
        <p:spPr bwMode="auto">
          <a:xfrm>
            <a:off x="10001250" y="340784"/>
            <a:ext cx="1752600" cy="55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15"/>
          <p:cNvGrpSpPr>
            <a:grpSpLocks/>
          </p:cNvGrpSpPr>
          <p:nvPr/>
        </p:nvGrpSpPr>
        <p:grpSpPr bwMode="auto">
          <a:xfrm>
            <a:off x="1898650" y="2725209"/>
            <a:ext cx="9456209" cy="2995067"/>
            <a:chOff x="0" y="85725"/>
            <a:chExt cx="18911348" cy="598839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5725"/>
              <a:ext cx="18911348" cy="430762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5616"/>
                </a:lnSpc>
                <a:defRPr/>
              </a:pPr>
              <a:r>
                <a:rPr lang="en-US" sz="5200" spc="364" dirty="0">
                  <a:solidFill>
                    <a:schemeClr val="accent1"/>
                  </a:solidFill>
                  <a:latin typeface="Montserrat Classic Bold"/>
                </a:rPr>
                <a:t>FEMINIST AND LOCALIZED HUMANITARIAN ACTION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202340"/>
              <a:ext cx="17436113" cy="87178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60"/>
                </a:lnSpc>
                <a:defRPr/>
              </a:pPr>
              <a:r>
                <a:rPr lang="ro-RO" sz="2667" spc="167" dirty="0">
                  <a:solidFill>
                    <a:srgbClr val="00B2FF"/>
                  </a:solidFill>
                  <a:latin typeface="Montserrat Classic"/>
                </a:rPr>
                <a:t>Acțiune umanitară feministă și localizată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8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Acte interne 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6" y="2603500"/>
            <a:ext cx="5111994" cy="3416300"/>
          </a:xfrm>
        </p:spPr>
        <p:txBody>
          <a:bodyPr/>
          <a:lstStyle/>
          <a:p>
            <a:r>
              <a:rPr lang="ro-RO" dirty="0" smtClean="0"/>
              <a:t>Regulamnetul intern defunctionare a PEG </a:t>
            </a:r>
          </a:p>
          <a:p>
            <a:r>
              <a:rPr lang="en-US" dirty="0" err="1"/>
              <a:t>Regulament</a:t>
            </a:r>
            <a:r>
              <a:rPr lang="en-US" dirty="0"/>
              <a:t> de 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/>
              <a:t>interioară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funcţionare</a:t>
            </a:r>
            <a:r>
              <a:rPr lang="en-US" dirty="0"/>
              <a:t> a </a:t>
            </a:r>
            <a:r>
              <a:rPr lang="en-US" dirty="0" err="1"/>
              <a:t>Biroului</a:t>
            </a:r>
            <a:r>
              <a:rPr lang="en-US" dirty="0"/>
              <a:t> Permanent a </a:t>
            </a:r>
            <a:r>
              <a:rPr lang="en-US" dirty="0" err="1"/>
              <a:t>Platformei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Egalitate</a:t>
            </a:r>
            <a:r>
              <a:rPr lang="en-US" dirty="0"/>
              <a:t> de </a:t>
            </a:r>
            <a:r>
              <a:rPr lang="en-US" dirty="0" smtClean="0"/>
              <a:t>Gen</a:t>
            </a:r>
            <a:r>
              <a:rPr lang="ro-RO" dirty="0" smtClean="0"/>
              <a:t> -2016</a:t>
            </a:r>
          </a:p>
          <a:p>
            <a:r>
              <a:rPr lang="ro-RO" dirty="0" smtClean="0"/>
              <a:t>Site – </a:t>
            </a:r>
            <a:r>
              <a:rPr lang="ro-RO" dirty="0" smtClean="0">
                <a:hlinkClick r:id="rId2"/>
              </a:rPr>
              <a:t>www.egalitatedegen.md</a:t>
            </a:r>
            <a:endParaRPr lang="ro-RO" dirty="0"/>
          </a:p>
          <a:p>
            <a:pPr marL="0" indent="0">
              <a:buNone/>
            </a:pPr>
            <a:r>
              <a:rPr lang="ro-RO" dirty="0" smtClean="0"/>
              <a:t>www.gender.monitor.md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82" t="25783" r="34616" b="17464"/>
          <a:stretch/>
        </p:blipFill>
        <p:spPr>
          <a:xfrm>
            <a:off x="8725513" y="1327150"/>
            <a:ext cx="2885572" cy="316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230" t="24189" r="35129" b="18148"/>
          <a:stretch/>
        </p:blipFill>
        <p:spPr>
          <a:xfrm>
            <a:off x="6068588" y="2274522"/>
            <a:ext cx="2656925" cy="28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51894" y="221034"/>
            <a:ext cx="3549225" cy="3090217"/>
          </a:xfrm>
          <a:prstGeom prst="rect">
            <a:avLst/>
          </a:prstGeom>
          <a:solidFill>
            <a:schemeClr val="accent3">
              <a:alpha val="9804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68253" y="429821"/>
            <a:ext cx="3567740" cy="2090316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6"/>
              </a:lnSpc>
            </a:pPr>
            <a:r>
              <a:rPr lang="en-US" sz="3466" spc="100" dirty="0">
                <a:solidFill>
                  <a:srgbClr val="E8EEF1"/>
                </a:solidFill>
                <a:latin typeface="Montserrat Classic Bold"/>
              </a:rPr>
              <a:t>PROJECT STRATEGY</a:t>
            </a:r>
          </a:p>
          <a:p>
            <a:pPr>
              <a:lnSpc>
                <a:spcPts val="2730"/>
              </a:lnSpc>
            </a:pPr>
            <a:endParaRPr lang="en-US" sz="3466" spc="100" dirty="0">
              <a:solidFill>
                <a:srgbClr val="E8EEF1"/>
              </a:solidFill>
              <a:latin typeface="Montserrat Classic Bold"/>
            </a:endParaRPr>
          </a:p>
          <a:p>
            <a:pPr>
              <a:lnSpc>
                <a:spcPts val="2730"/>
              </a:lnSpc>
            </a:pPr>
            <a:r>
              <a:rPr lang="en-US" sz="2333" spc="67" dirty="0" err="1">
                <a:solidFill>
                  <a:srgbClr val="00B2FF"/>
                </a:solidFill>
                <a:latin typeface="Montserrat Classic Bold"/>
              </a:rPr>
              <a:t>Activități</a:t>
            </a:r>
            <a:r>
              <a:rPr lang="en-US" sz="2333" spc="67" dirty="0">
                <a:solidFill>
                  <a:srgbClr val="00B2FF"/>
                </a:solidFill>
                <a:latin typeface="Montserrat Classic Bold"/>
              </a:rPr>
              <a:t> </a:t>
            </a:r>
            <a:r>
              <a:rPr lang="en-US" sz="2333" spc="67" dirty="0" err="1">
                <a:solidFill>
                  <a:srgbClr val="00B2FF"/>
                </a:solidFill>
                <a:latin typeface="Montserrat Classic Bold"/>
              </a:rPr>
              <a:t>strategice</a:t>
            </a:r>
            <a:r>
              <a:rPr lang="en-US" sz="2333" spc="67" dirty="0">
                <a:solidFill>
                  <a:srgbClr val="00B2FF"/>
                </a:solidFill>
                <a:latin typeface="Montserrat Classic Bold"/>
              </a:rPr>
              <a:t> ale </a:t>
            </a:r>
            <a:r>
              <a:rPr lang="en-US" sz="2333" spc="67" dirty="0" err="1" smtClean="0">
                <a:solidFill>
                  <a:srgbClr val="00B2FF"/>
                </a:solidFill>
                <a:latin typeface="Montserrat Classic Bold"/>
              </a:rPr>
              <a:t>proiectului</a:t>
            </a:r>
            <a:endParaRPr lang="ro-RO" sz="2333" spc="67" dirty="0" smtClean="0">
              <a:solidFill>
                <a:srgbClr val="00B2FF"/>
              </a:solidFill>
              <a:latin typeface="Montserrat Classic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931614" y="1120463"/>
            <a:ext cx="2989785" cy="922402"/>
            <a:chOff x="0" y="-66675"/>
            <a:chExt cx="5979569" cy="1844803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5976191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0" dirty="0">
                  <a:solidFill>
                    <a:schemeClr val="tx2"/>
                  </a:solidFill>
                  <a:latin typeface="Montserrat Classic"/>
                </a:rPr>
                <a:t>humanitarian aid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59982"/>
              <a:ext cx="5979569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ajutor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umanitar</a:t>
              </a:r>
              <a:endParaRPr lang="en-US" sz="2000" spc="20" dirty="0">
                <a:solidFill>
                  <a:srgbClr val="00B2FF"/>
                </a:solidFill>
                <a:latin typeface="Montserrat Classic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4651894" y="3546750"/>
            <a:ext cx="3549225" cy="3090217"/>
          </a:xfrm>
          <a:prstGeom prst="rect">
            <a:avLst/>
          </a:prstGeom>
          <a:solidFill>
            <a:schemeClr val="tx2">
              <a:alpha val="9804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200" y="3546750"/>
            <a:ext cx="3549225" cy="3090217"/>
          </a:xfrm>
          <a:prstGeom prst="rect">
            <a:avLst/>
          </a:prstGeom>
          <a:solidFill>
            <a:srgbClr val="002060">
              <a:alpha val="9804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8414482" y="221034"/>
            <a:ext cx="3549225" cy="3090217"/>
          </a:xfrm>
          <a:prstGeom prst="rect">
            <a:avLst/>
          </a:prstGeom>
          <a:solidFill>
            <a:srgbClr val="FFFFFF">
              <a:alpha val="9804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8414482" y="3546750"/>
            <a:ext cx="3549225" cy="3090217"/>
          </a:xfrm>
          <a:prstGeom prst="rect">
            <a:avLst/>
          </a:prstGeom>
          <a:solidFill>
            <a:schemeClr val="accent3">
              <a:alpha val="9804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895600" y="-434079"/>
            <a:ext cx="1638799" cy="729207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219103" y="2644364"/>
            <a:ext cx="1924604" cy="567597"/>
            <a:chOff x="0" y="0"/>
            <a:chExt cx="1722525" cy="508000"/>
          </a:xfrm>
        </p:grpSpPr>
        <p:sp>
          <p:nvSpPr>
            <p:cNvPr id="13" name="Freeform 13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357055" y="-355600"/>
            <a:ext cx="777297" cy="7569200"/>
          </a:xfrm>
          <a:prstGeom prst="rect">
            <a:avLst/>
          </a:prstGeom>
          <a:solidFill>
            <a:srgbClr val="00B2FF"/>
          </a:solidFill>
        </p:spPr>
      </p:sp>
      <p:grpSp>
        <p:nvGrpSpPr>
          <p:cNvPr id="15" name="Group 15"/>
          <p:cNvGrpSpPr/>
          <p:nvPr/>
        </p:nvGrpSpPr>
        <p:grpSpPr>
          <a:xfrm>
            <a:off x="8582119" y="720730"/>
            <a:ext cx="3137103" cy="1732354"/>
            <a:chOff x="0" y="0"/>
            <a:chExt cx="6274206" cy="346470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6270664" cy="1769716"/>
            </a:xfrm>
            <a:prstGeom prst="rect">
              <a:avLst/>
            </a:prstGeom>
            <a:solidFill>
              <a:schemeClr val="accent3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 dirty="0">
                  <a:solidFill>
                    <a:srgbClr val="FFFFFF"/>
                  </a:solidFill>
                  <a:latin typeface="Montserrat Classic"/>
                </a:rPr>
                <a:t>establishment of crisis/emergency committees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284898"/>
              <a:ext cx="6274206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crearea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c</a:t>
              </a:r>
              <a:r>
                <a:rPr lang="ro-RO" sz="2000" spc="20" dirty="0" err="1">
                  <a:solidFill>
                    <a:srgbClr val="00B2FF"/>
                  </a:solidFill>
                  <a:latin typeface="Montserrat Classic"/>
                </a:rPr>
                <a:t>elulelor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de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criză</a:t>
              </a:r>
              <a:r>
                <a:rPr lang="ro-RO" sz="2000" spc="20" dirty="0">
                  <a:solidFill>
                    <a:srgbClr val="00B2FF"/>
                  </a:solidFill>
                  <a:latin typeface="Montserrat Classic"/>
                </a:rPr>
                <a:t>/echipe mobile</a:t>
              </a:r>
              <a:endParaRPr lang="en-US" sz="2000" spc="20" dirty="0">
                <a:solidFill>
                  <a:srgbClr val="00B2FF"/>
                </a:solidFill>
                <a:latin typeface="Montserrat Classic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2920" y="4359979"/>
            <a:ext cx="2989785" cy="1465902"/>
            <a:chOff x="0" y="0"/>
            <a:chExt cx="5979569" cy="293180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5976191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 dirty="0">
                  <a:solidFill>
                    <a:schemeClr val="tx2"/>
                  </a:solidFill>
                  <a:latin typeface="Montserrat Classic"/>
                </a:rPr>
                <a:t>Women Leaders for Peace Academy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700698"/>
              <a:ext cx="5979569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Academia de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Liderism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Feminin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pentru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Pace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31614" y="4071689"/>
            <a:ext cx="2989785" cy="2027307"/>
            <a:chOff x="0" y="0"/>
            <a:chExt cx="5979569" cy="4054612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5976191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 dirty="0">
                  <a:solidFill>
                    <a:schemeClr val="tx2"/>
                  </a:solidFill>
                  <a:latin typeface="Montserrat Classic"/>
                </a:rPr>
                <a:t>Small grants supporting women peacebuilders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284897"/>
              <a:ext cx="5979569" cy="1769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Granturi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mici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pentru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sprijinirea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femeilor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care </a:t>
              </a:r>
              <a:r>
                <a:rPr lang="ro-RO" sz="2000" spc="20" dirty="0">
                  <a:solidFill>
                    <a:srgbClr val="00B2FF"/>
                  </a:solidFill>
                  <a:latin typeface="Montserrat Classic"/>
                </a:rPr>
                <a:t>consolidează</a:t>
              </a:r>
              <a:r>
                <a:rPr lang="en-US" sz="2000" spc="20" dirty="0">
                  <a:solidFill>
                    <a:srgbClr val="00B2FF"/>
                  </a:solidFill>
                  <a:latin typeface="Montserrat Classic"/>
                </a:rPr>
                <a:t> </a:t>
              </a:r>
              <a:r>
                <a:rPr lang="en-US" sz="2000" spc="20" dirty="0" err="1">
                  <a:solidFill>
                    <a:srgbClr val="00B2FF"/>
                  </a:solidFill>
                  <a:latin typeface="Montserrat Classic"/>
                </a:rPr>
                <a:t>pacea</a:t>
              </a:r>
              <a:endParaRPr lang="en-US" sz="2000" spc="20" dirty="0">
                <a:solidFill>
                  <a:srgbClr val="00B2FF"/>
                </a:solidFill>
                <a:latin typeface="Montserrat Classic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620543" y="3925639"/>
            <a:ext cx="3254587" cy="2322259"/>
            <a:chOff x="0" y="0"/>
            <a:chExt cx="6509175" cy="464451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6505499" cy="1769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 dirty="0">
                  <a:solidFill>
                    <a:schemeClr val="tx2"/>
                  </a:solidFill>
                  <a:latin typeface="Montserrat Classic"/>
                </a:rPr>
                <a:t>Program for prevention of burnout, advocacy, public events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284898"/>
              <a:ext cx="6509175" cy="2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2000" spc="20">
                  <a:solidFill>
                    <a:srgbClr val="00B2FF"/>
                  </a:solidFill>
                  <a:latin typeface="Montserrat Classic"/>
                </a:rPr>
                <a:t>Program pentru prevenirea arderii profesionale, advocacy, evenimente publice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0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2645"/>
            <a:ext cx="4521945" cy="1018055"/>
          </a:xfrm>
        </p:spPr>
        <p:txBody>
          <a:bodyPr/>
          <a:lstStyle/>
          <a:p>
            <a:pPr>
              <a:lnSpc>
                <a:spcPts val="2730"/>
              </a:lnSpc>
            </a:pPr>
            <a:r>
              <a:rPr lang="ro-RO" spc="67" dirty="0" smtClean="0">
                <a:solidFill>
                  <a:srgbClr val="00B2FF"/>
                </a:solidFill>
                <a:latin typeface="Montserrat Classic Bold"/>
              </a:rPr>
              <a:t>BUGET </a:t>
            </a:r>
            <a:endParaRPr lang="en-US" spc="67" dirty="0">
              <a:solidFill>
                <a:srgbClr val="00B2FF"/>
              </a:solidFill>
              <a:latin typeface="Montserrat Classic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4584" y="591669"/>
            <a:ext cx="3757545" cy="713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730"/>
              </a:lnSpc>
            </a:pPr>
            <a:endParaRPr lang="ro-RO" spc="67" dirty="0" smtClean="0">
              <a:solidFill>
                <a:srgbClr val="00B2FF"/>
              </a:solidFill>
              <a:latin typeface="Montserrat Classic Bold"/>
            </a:endParaRPr>
          </a:p>
          <a:p>
            <a:pPr>
              <a:lnSpc>
                <a:spcPts val="2730"/>
              </a:lnSpc>
            </a:pPr>
            <a:r>
              <a:rPr lang="ro-RO" spc="67" dirty="0" smtClean="0">
                <a:solidFill>
                  <a:srgbClr val="00B2FF"/>
                </a:solidFill>
                <a:latin typeface="Montserrat Classic Bold"/>
              </a:rPr>
              <a:t>- </a:t>
            </a:r>
            <a:endParaRPr lang="en-US" spc="67" dirty="0">
              <a:solidFill>
                <a:srgbClr val="00B2FF"/>
              </a:solidFill>
              <a:latin typeface="Montserrat Classic Bold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54259"/>
              </p:ext>
            </p:extLst>
          </p:nvPr>
        </p:nvGraphicFramePr>
        <p:xfrm>
          <a:off x="6714584" y="1028699"/>
          <a:ext cx="5144041" cy="317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4080">
                  <a:extLst>
                    <a:ext uri="{9D8B030D-6E8A-4147-A177-3AD203B41FA5}">
                      <a16:colId xmlns:a16="http://schemas.microsoft.com/office/drawing/2014/main" val="89022531"/>
                    </a:ext>
                  </a:extLst>
                </a:gridCol>
                <a:gridCol w="1069961">
                  <a:extLst>
                    <a:ext uri="{9D8B030D-6E8A-4147-A177-3AD203B41FA5}">
                      <a16:colId xmlns:a16="http://schemas.microsoft.com/office/drawing/2014/main" val="1708938911"/>
                    </a:ext>
                  </a:extLst>
                </a:gridCol>
              </a:tblGrid>
              <a:tr h="198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UNDG Categories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0308407"/>
                  </a:ext>
                </a:extLst>
              </a:tr>
              <a:tr h="198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1. Staff and other personnel costs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79,006.4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827194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2. Supplies, Commodities and Materials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4,340.00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801254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3. Equipment, Vehicles and Furniture, including Depreciation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1,982.5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8652980"/>
                  </a:ext>
                </a:extLst>
              </a:tr>
              <a:tr h="198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4. Contractual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9055052"/>
                  </a:ext>
                </a:extLst>
              </a:tr>
              <a:tr h="39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5.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11,110.00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8429511"/>
                  </a:ext>
                </a:extLst>
              </a:tr>
              <a:tr h="198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6. Transfers and Grants to Counterparts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79600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8093433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7. General Operating Expenses and Other Direct Costs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2860688"/>
                  </a:ext>
                </a:extLst>
              </a:tr>
              <a:tr h="39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Sub-total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239,488.9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0205939"/>
                  </a:ext>
                </a:extLst>
              </a:tr>
              <a:tr h="198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8. Indirect Support Costs*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4,789.78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6731438"/>
                  </a:ext>
                </a:extLst>
              </a:tr>
              <a:tr h="39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244,278.7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8777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38575"/>
            <a:ext cx="4962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20 de granturi de 1800 USD- celule de criza</a:t>
            </a:r>
          </a:p>
          <a:p>
            <a:r>
              <a:rPr lang="ro-RO" dirty="0" smtClean="0"/>
              <a:t>10 granturi de 1000 USD – acdemia </a:t>
            </a:r>
          </a:p>
          <a:p>
            <a:r>
              <a:rPr lang="ro-RO" dirty="0" smtClean="0"/>
              <a:t>2 granturi 16 000 pentru EM</a:t>
            </a:r>
          </a:p>
          <a:p>
            <a:r>
              <a:rPr lang="ro-RO" dirty="0" smtClean="0"/>
              <a:t>Ajutor umnaitar- 63 000 USD</a:t>
            </a:r>
          </a:p>
          <a:p>
            <a:r>
              <a:rPr lang="ro-RO" dirty="0" smtClean="0"/>
              <a:t>Echipa – 58 000 USD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1600 de beneficiari/re </a:t>
            </a:r>
            <a:endParaRPr lang="en-US" dirty="0"/>
          </a:p>
        </p:txBody>
      </p:sp>
      <p:pic>
        <p:nvPicPr>
          <p:cNvPr id="3" name="Picture 2" descr="C:\Users\Lenovo\AppData\Local\Temp\Rar$DRa5512.4078\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2395537"/>
            <a:ext cx="597217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Lenovo\AppData\Local\Temp\Rar$DRa5512.4078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4452937"/>
            <a:ext cx="59721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7248525" y="2505074"/>
            <a:ext cx="4133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Crisis Cells were created in the following communities: </a:t>
            </a:r>
            <a:endParaRPr lang="ro-RO" dirty="0" smtClean="0"/>
          </a:p>
          <a:p>
            <a:r>
              <a:rPr lang="en-US" dirty="0" err="1" smtClean="0"/>
              <a:t>Pelinia</a:t>
            </a:r>
            <a:r>
              <a:rPr lang="en-US" dirty="0"/>
              <a:t>, </a:t>
            </a:r>
            <a:r>
              <a:rPr lang="en-US" dirty="0" err="1"/>
              <a:t>Drochia</a:t>
            </a:r>
            <a:r>
              <a:rPr lang="en-US" dirty="0"/>
              <a:t> ; </a:t>
            </a:r>
            <a:r>
              <a:rPr lang="en-US" dirty="0" err="1"/>
              <a:t>Hirtopul</a:t>
            </a:r>
            <a:r>
              <a:rPr lang="en-US" dirty="0"/>
              <a:t> Mare, </a:t>
            </a:r>
            <a:r>
              <a:rPr lang="en-US" dirty="0" err="1"/>
              <a:t>Criuleni</a:t>
            </a:r>
            <a:r>
              <a:rPr lang="en-US" dirty="0"/>
              <a:t>; or. </a:t>
            </a:r>
            <a:r>
              <a:rPr lang="en-US" dirty="0" err="1"/>
              <a:t>Glodeni</a:t>
            </a:r>
            <a:r>
              <a:rPr lang="en-US" dirty="0"/>
              <a:t>;  </a:t>
            </a:r>
            <a:r>
              <a:rPr lang="en-US" dirty="0" err="1"/>
              <a:t>or.Floreşti</a:t>
            </a:r>
            <a:r>
              <a:rPr lang="en-US" dirty="0"/>
              <a:t>; </a:t>
            </a:r>
            <a:r>
              <a:rPr lang="en-US" dirty="0" err="1"/>
              <a:t>Rădoaia</a:t>
            </a:r>
            <a:r>
              <a:rPr lang="en-US" dirty="0"/>
              <a:t>, </a:t>
            </a:r>
            <a:r>
              <a:rPr lang="en-US" dirty="0" err="1"/>
              <a:t>Sîngerei</a:t>
            </a:r>
            <a:r>
              <a:rPr lang="en-US" dirty="0"/>
              <a:t>;   </a:t>
            </a:r>
            <a:r>
              <a:rPr lang="en-US" dirty="0" err="1"/>
              <a:t>Mihăileni</a:t>
            </a:r>
            <a:r>
              <a:rPr lang="en-US" dirty="0"/>
              <a:t>, </a:t>
            </a:r>
            <a:r>
              <a:rPr lang="en-US" dirty="0" err="1"/>
              <a:t>Rîşcani</a:t>
            </a:r>
            <a:r>
              <a:rPr lang="en-US" dirty="0"/>
              <a:t>; </a:t>
            </a:r>
            <a:r>
              <a:rPr lang="en-US" dirty="0" err="1"/>
              <a:t>Hîrbovăţ</a:t>
            </a:r>
            <a:r>
              <a:rPr lang="en-US" dirty="0"/>
              <a:t>, </a:t>
            </a:r>
            <a:r>
              <a:rPr lang="en-US" dirty="0" err="1"/>
              <a:t>Anenii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; </a:t>
            </a:r>
            <a:r>
              <a:rPr lang="en-US" dirty="0" err="1"/>
              <a:t>Calfa</a:t>
            </a:r>
            <a:r>
              <a:rPr lang="en-US" dirty="0"/>
              <a:t>, </a:t>
            </a:r>
            <a:r>
              <a:rPr lang="en-US" dirty="0" err="1"/>
              <a:t>Anenii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; </a:t>
            </a:r>
            <a:r>
              <a:rPr lang="en-US" dirty="0" err="1"/>
              <a:t>Boşcana</a:t>
            </a:r>
            <a:r>
              <a:rPr lang="en-US" dirty="0"/>
              <a:t>, </a:t>
            </a:r>
            <a:r>
              <a:rPr lang="en-US" dirty="0" err="1"/>
              <a:t>Criuleni</a:t>
            </a:r>
            <a:r>
              <a:rPr lang="en-US" dirty="0"/>
              <a:t>; </a:t>
            </a:r>
            <a:r>
              <a:rPr lang="en-US" dirty="0" err="1"/>
              <a:t>Ştefăneşti</a:t>
            </a:r>
            <a:r>
              <a:rPr lang="en-US" dirty="0"/>
              <a:t>, </a:t>
            </a:r>
            <a:r>
              <a:rPr lang="en-US" dirty="0" err="1"/>
              <a:t>Floreşti</a:t>
            </a:r>
            <a:r>
              <a:rPr lang="en-US" dirty="0"/>
              <a:t>; </a:t>
            </a:r>
            <a:r>
              <a:rPr lang="en-US" dirty="0" err="1"/>
              <a:t>Cimişeni</a:t>
            </a:r>
            <a:r>
              <a:rPr lang="en-US" dirty="0"/>
              <a:t>, </a:t>
            </a:r>
            <a:r>
              <a:rPr lang="en-US" dirty="0" err="1"/>
              <a:t>Criuleni</a:t>
            </a:r>
            <a:r>
              <a:rPr lang="en-US" dirty="0"/>
              <a:t>; or. </a:t>
            </a:r>
            <a:r>
              <a:rPr lang="en-US" dirty="0" err="1"/>
              <a:t>Anenii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; </a:t>
            </a:r>
            <a:r>
              <a:rPr lang="en-US" dirty="0" err="1"/>
              <a:t>Sireţi</a:t>
            </a:r>
            <a:r>
              <a:rPr lang="en-US" dirty="0"/>
              <a:t>, </a:t>
            </a:r>
            <a:r>
              <a:rPr lang="en-US" dirty="0" err="1"/>
              <a:t>Străşeni</a:t>
            </a:r>
            <a:r>
              <a:rPr lang="en-US" dirty="0"/>
              <a:t>; or. </a:t>
            </a:r>
            <a:r>
              <a:rPr lang="en-US" dirty="0" err="1"/>
              <a:t>Străşeni</a:t>
            </a:r>
            <a:r>
              <a:rPr lang="en-US" dirty="0"/>
              <a:t>; </a:t>
            </a:r>
            <a:r>
              <a:rPr lang="en-US" dirty="0" err="1"/>
              <a:t>Romaneşti</a:t>
            </a:r>
            <a:r>
              <a:rPr lang="en-US" dirty="0"/>
              <a:t>, </a:t>
            </a:r>
            <a:r>
              <a:rPr lang="en-US" dirty="0" err="1"/>
              <a:t>Străşeni</a:t>
            </a:r>
            <a:r>
              <a:rPr lang="en-US" dirty="0"/>
              <a:t>; </a:t>
            </a:r>
            <a:r>
              <a:rPr lang="en-US" dirty="0" err="1"/>
              <a:t>Roşcani</a:t>
            </a:r>
            <a:r>
              <a:rPr lang="en-US" dirty="0"/>
              <a:t>, </a:t>
            </a:r>
            <a:r>
              <a:rPr lang="en-US" dirty="0" err="1"/>
              <a:t>Străşeni</a:t>
            </a:r>
            <a:r>
              <a:rPr lang="en-US" dirty="0"/>
              <a:t>; or. </a:t>
            </a:r>
            <a:r>
              <a:rPr lang="en-US" dirty="0" err="1"/>
              <a:t>Bălţi</a:t>
            </a:r>
            <a:r>
              <a:rPr lang="en-US" dirty="0"/>
              <a:t>; or. </a:t>
            </a:r>
            <a:r>
              <a:rPr lang="en-US" dirty="0" err="1"/>
              <a:t>Cimişlia</a:t>
            </a:r>
            <a:r>
              <a:rPr lang="en-US" dirty="0"/>
              <a:t>;</a:t>
            </a:r>
          </a:p>
          <a:p>
            <a:r>
              <a:rPr lang="en-US" dirty="0" err="1"/>
              <a:t>Glinjeni</a:t>
            </a:r>
            <a:r>
              <a:rPr lang="en-US" dirty="0"/>
              <a:t>, </a:t>
            </a:r>
            <a:r>
              <a:rPr lang="en-US" dirty="0" err="1"/>
              <a:t>Făleşti</a:t>
            </a:r>
            <a:r>
              <a:rPr lang="en-US" dirty="0"/>
              <a:t>; </a:t>
            </a:r>
            <a:r>
              <a:rPr lang="en-US" dirty="0" err="1"/>
              <a:t>Pepeni</a:t>
            </a:r>
            <a:r>
              <a:rPr lang="en-US" dirty="0"/>
              <a:t>, </a:t>
            </a:r>
            <a:r>
              <a:rPr lang="en-US" dirty="0" err="1"/>
              <a:t>Sîngerei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Consolidarea</a:t>
            </a:r>
            <a:r>
              <a:rPr lang="en-US" b="1" dirty="0"/>
              <a:t> </a:t>
            </a:r>
            <a:r>
              <a:rPr lang="en-US" b="1" dirty="0" err="1"/>
              <a:t>femeilor</a:t>
            </a:r>
            <a:r>
              <a:rPr lang="en-US" b="1" dirty="0"/>
              <a:t> din </a:t>
            </a:r>
            <a:r>
              <a:rPr lang="en-US" b="1" dirty="0" err="1"/>
              <a:t>societatea</a:t>
            </a:r>
            <a:r>
              <a:rPr lang="en-US" b="1" dirty="0"/>
              <a:t> </a:t>
            </a:r>
            <a:r>
              <a:rPr lang="en-US" b="1" dirty="0" err="1"/>
              <a:t>civilă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lupta</a:t>
            </a:r>
            <a:r>
              <a:rPr lang="en-US" b="1" dirty="0"/>
              <a:t> cu </a:t>
            </a:r>
            <a:r>
              <a:rPr lang="en-US" b="1" dirty="0" err="1"/>
              <a:t>criza</a:t>
            </a:r>
            <a:r>
              <a:rPr lang="en-US" b="1" dirty="0"/>
              <a:t> </a:t>
            </a:r>
            <a:r>
              <a:rPr lang="en-US" b="1" dirty="0" err="1"/>
              <a:t>umanitară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86034" y="3944469"/>
            <a:ext cx="3757545" cy="2283824"/>
          </a:xfrm>
        </p:spPr>
        <p:txBody>
          <a:bodyPr/>
          <a:lstStyle/>
          <a:p>
            <a:r>
              <a:rPr lang="ro-RO" dirty="0" smtClean="0"/>
              <a:t>ConsultĂrile PRR 2023 cu organizatiile de femei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336550"/>
            <a:ext cx="5124450" cy="3416300"/>
          </a:xfrm>
        </p:spPr>
      </p:pic>
    </p:spTree>
    <p:extLst>
      <p:ext uri="{BB962C8B-B14F-4D97-AF65-F5344CB8AC3E}">
        <p14:creationId xmlns:p14="http://schemas.microsoft.com/office/powerpoint/2010/main" val="27280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b="1" u="sng" dirty="0"/>
              <a:t>Obiectivul 4:</a:t>
            </a:r>
            <a:r>
              <a:rPr lang="ro-RO" sz="2000" b="1" dirty="0"/>
              <a:t> Asigurarea implementării dimensiunii de gen în sistemul educaţional, social şi de sănătate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4532313"/>
            <a:ext cx="3049588" cy="576262"/>
          </a:xfrm>
        </p:spPr>
        <p:txBody>
          <a:bodyPr/>
          <a:lstStyle/>
          <a:p>
            <a:endParaRPr lang="ro-RO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745042" y="3613152"/>
            <a:ext cx="3655508" cy="2397123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ro-RO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participant at NLA,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10 </a:t>
            </a:r>
            <a:r>
              <a:rPr lang="ro-RO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proiecte comunitare pentru promovarea EG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45042" y="2932113"/>
            <a:ext cx="4412174" cy="681038"/>
          </a:xfrm>
        </p:spPr>
        <p:txBody>
          <a:bodyPr/>
          <a:lstStyle/>
          <a:p>
            <a:r>
              <a:rPr lang="ro-RO" sz="1200" dirty="0" smtClean="0"/>
              <a:t>Academia </a:t>
            </a:r>
            <a:r>
              <a:rPr lang="ro-RO" sz="1200" dirty="0" smtClean="0"/>
              <a:t>de </a:t>
            </a:r>
            <a:r>
              <a:rPr lang="ro-RO" sz="1200" dirty="0"/>
              <a:t>Liderism Feminin </a:t>
            </a:r>
            <a:r>
              <a:rPr lang="ro-RO" sz="1200" dirty="0"/>
              <a:t> </a:t>
            </a:r>
            <a:r>
              <a:rPr lang="ro-RO" sz="1200" dirty="0" smtClean="0"/>
              <a:t>pentru PACE </a:t>
            </a:r>
            <a:r>
              <a:rPr lang="ro-RO" sz="1200" dirty="0" smtClean="0"/>
              <a:t>202</a:t>
            </a:r>
            <a:r>
              <a:rPr lang="ro-RO" sz="1200" dirty="0" smtClean="0"/>
              <a:t>2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2076450"/>
            <a:ext cx="6043084" cy="4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ni grant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73" y="704850"/>
            <a:ext cx="8809915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Co chair GTF</a:t>
            </a:r>
          </a:p>
          <a:p>
            <a:r>
              <a:rPr lang="ro-RO" dirty="0" smtClean="0"/>
              <a:t>Membri ai Consiliul ONG</a:t>
            </a:r>
          </a:p>
          <a:p>
            <a:r>
              <a:rPr lang="en-US" b="1" dirty="0"/>
              <a:t>VOTAT ÎN LECTURĂ FINALĂ</a:t>
            </a:r>
            <a:r>
              <a:rPr lang="en-US" b="1" dirty="0" smtClean="0"/>
              <a:t>.</a:t>
            </a:r>
            <a:r>
              <a:rPr lang="ro-RO" b="1" dirty="0" smtClean="0"/>
              <a:t> </a:t>
            </a:r>
            <a:r>
              <a:rPr lang="en-US" b="1" dirty="0" err="1" smtClean="0"/>
              <a:t>Proiectul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lege</a:t>
            </a:r>
            <a:r>
              <a:rPr lang="en-US" b="1" dirty="0"/>
              <a:t> care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asigura</a:t>
            </a:r>
            <a:r>
              <a:rPr lang="en-US" b="1" dirty="0"/>
              <a:t> o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bună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protecție</a:t>
            </a:r>
            <a:r>
              <a:rPr lang="en-US" b="1" dirty="0"/>
              <a:t> </a:t>
            </a:r>
            <a:r>
              <a:rPr lang="en-US" b="1" dirty="0" err="1"/>
              <a:t>victimelor</a:t>
            </a:r>
            <a:r>
              <a:rPr lang="en-US" b="1" dirty="0"/>
              <a:t> </a:t>
            </a:r>
            <a:r>
              <a:rPr lang="en-US" b="1" dirty="0" err="1"/>
              <a:t>violenței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bază</a:t>
            </a:r>
            <a:r>
              <a:rPr lang="en-US" b="1" dirty="0"/>
              <a:t> de </a:t>
            </a:r>
            <a:r>
              <a:rPr lang="en-US" b="1" dirty="0" smtClean="0"/>
              <a:t>gen</a:t>
            </a:r>
            <a:endParaRPr lang="ro-RO" b="1" dirty="0" smtClean="0"/>
          </a:p>
          <a:p>
            <a:r>
              <a:rPr lang="ro-RO" b="1" dirty="0"/>
              <a:t>Propunerile Coaliției pentru Incluziune și Nediscriminare și Platformei pentru Egalitate de Gen de completare și modificare a Codului Electoral nr.1381-XIII/1997 și a legilor conexe</a:t>
            </a:r>
            <a:endParaRPr lang="en-US" dirty="0"/>
          </a:p>
          <a:p>
            <a:r>
              <a:rPr lang="ro-RO" b="1" dirty="0"/>
              <a:t>Scrisoarea cate MF, parlament Guvern BSG</a:t>
            </a:r>
          </a:p>
          <a:p>
            <a:r>
              <a:rPr lang="ro-RO" b="1" dirty="0"/>
              <a:t>APEL PUBLIC adresat  Ministerului Justiției să reia procesul de revizuire a cadrului normativ privind nediscriminarea și asigurarea egalității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 descr="A screenshot of a computer&#10;&#10;Description automatically generated with low confidenc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6625" y="2385948"/>
            <a:ext cx="8824913" cy="148920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967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Ziua familie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Conferință științifico-practică </a:t>
            </a:r>
            <a:r>
              <a:rPr lang="pt-BR" b="1" i="1" dirty="0" smtClean="0"/>
              <a:t>Perspectivele </a:t>
            </a:r>
            <a:r>
              <a:rPr lang="pt-BR" b="1" i="1" dirty="0"/>
              <a:t>de dezvoltare a familiei în contextul </a:t>
            </a:r>
            <a:r>
              <a:rPr lang="pt-BR" b="1" i="1" dirty="0" smtClean="0"/>
              <a:t>urbanizării</a:t>
            </a:r>
            <a:endParaRPr lang="ro-RO" b="1" i="1" dirty="0" smtClean="0"/>
          </a:p>
          <a:p>
            <a:r>
              <a:rPr lang="ro-RO" b="1" dirty="0"/>
              <a:t>Urbanizarea din perspectivă </a:t>
            </a:r>
            <a:r>
              <a:rPr lang="ro-RO" b="1" dirty="0" smtClean="0"/>
              <a:t>feministă</a:t>
            </a:r>
            <a:r>
              <a:rPr lang="ro-RO" b="1" i="1" dirty="0" smtClean="0"/>
              <a:t>/Constanta Dohotaru</a:t>
            </a:r>
            <a:r>
              <a:rPr lang="ro-RO" i="1" dirty="0" smtClean="0"/>
              <a:t>Platforma </a:t>
            </a:r>
            <a:r>
              <a:rPr lang="ro-RO" i="1" dirty="0"/>
              <a:t>pentru Egalitate de 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50" y="973668"/>
            <a:ext cx="9304117" cy="706964"/>
          </a:xfrm>
        </p:spPr>
        <p:txBody>
          <a:bodyPr/>
          <a:lstStyle/>
          <a:p>
            <a:r>
              <a:rPr lang="ro-RO" sz="2400" b="1" u="sng" dirty="0"/>
              <a:t>Obiectivul 8:</a:t>
            </a:r>
            <a:r>
              <a:rPr lang="ro-RO" sz="2400" b="1" dirty="0"/>
              <a:t> Consolidarea Platformei pentru Egalitate de Gen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4</a:t>
            </a:r>
            <a:r>
              <a:rPr lang="ro-RO" dirty="0" smtClean="0"/>
              <a:t> </a:t>
            </a:r>
            <a:r>
              <a:rPr lang="ro-RO" dirty="0" smtClean="0"/>
              <a:t>organizatii au beneficiat de program de </a:t>
            </a:r>
            <a:r>
              <a:rPr lang="ro-RO" dirty="0" smtClean="0"/>
              <a:t>subgranturi ( ODFC, CPF, Pro Cimislia, AFINA)</a:t>
            </a:r>
            <a:endParaRPr lang="en-US" b="1" dirty="0" smtClean="0"/>
          </a:p>
          <a:p>
            <a:r>
              <a:rPr lang="ro-RO" b="1" dirty="0" smtClean="0"/>
              <a:t>12</a:t>
            </a:r>
            <a:r>
              <a:rPr lang="ro-RO" b="1" dirty="0" smtClean="0"/>
              <a:t> </a:t>
            </a:r>
            <a:r>
              <a:rPr lang="ro-RO" b="1" dirty="0" smtClean="0"/>
              <a:t>sedinte a Biroului Permanent</a:t>
            </a:r>
          </a:p>
          <a:p>
            <a:r>
              <a:rPr lang="en-US" b="1" dirty="0" smtClean="0"/>
              <a:t>PROGRAM </a:t>
            </a:r>
            <a:r>
              <a:rPr lang="en-US" b="1" dirty="0" err="1" smtClean="0"/>
              <a:t>Prevenirea</a:t>
            </a:r>
            <a:r>
              <a:rPr lang="en-US" b="1" dirty="0" smtClean="0"/>
              <a:t> </a:t>
            </a:r>
            <a:r>
              <a:rPr lang="en-US" b="1" dirty="0" err="1" smtClean="0"/>
              <a:t>arderi</a:t>
            </a:r>
            <a:r>
              <a:rPr lang="ro-RO" b="1" dirty="0" smtClean="0"/>
              <a:t>ii </a:t>
            </a:r>
            <a:r>
              <a:rPr lang="en-US" b="1" dirty="0" err="1" smtClean="0"/>
              <a:t>emotionale</a:t>
            </a:r>
            <a:r>
              <a:rPr lang="ro-RO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PEG</a:t>
            </a:r>
            <a:endParaRPr lang="ro-RO" b="1" dirty="0" smtClean="0"/>
          </a:p>
          <a:p>
            <a:r>
              <a:rPr lang="ro-RO" b="1" dirty="0" smtClean="0"/>
              <a:t>Proiect pentru consolidarea PEG-  din 3 februarie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5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Organizarea 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Adunarea generala </a:t>
            </a:r>
          </a:p>
          <a:p>
            <a:r>
              <a:rPr lang="ro-RO" dirty="0" smtClean="0"/>
              <a:t>Biroul Permanent – 9 membri</a:t>
            </a:r>
          </a:p>
          <a:p>
            <a:r>
              <a:rPr lang="ro-RO" dirty="0" smtClean="0"/>
              <a:t>Secretariatul PEG – 2 peroane +1 in 2023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Sesiune de informare privind legea ONG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445" y="2603500"/>
            <a:ext cx="607342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</a:t>
            </a:r>
            <a:r>
              <a:rPr lang="en-US" dirty="0" err="1" smtClean="0"/>
              <a:t>arteneri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ro-RO" dirty="0" smtClean="0"/>
              <a:t>a</a:t>
            </a:r>
            <a:r>
              <a:rPr lang="en-US" dirty="0" smtClean="0"/>
              <a:t>li</a:t>
            </a:r>
            <a:r>
              <a:rPr lang="ro-RO" dirty="0" smtClean="0"/>
              <a:t>ţia Naţionala </a:t>
            </a:r>
            <a:r>
              <a:rPr lang="en-US" dirty="0" smtClean="0"/>
              <a:t>“</a:t>
            </a:r>
            <a:r>
              <a:rPr lang="ro-RO" dirty="0" smtClean="0"/>
              <a:t>Viaţa fără violenţă în familie</a:t>
            </a:r>
            <a:r>
              <a:rPr lang="en-US" dirty="0" smtClean="0"/>
              <a:t>”</a:t>
            </a:r>
            <a:endParaRPr lang="ro-RO" dirty="0" smtClean="0"/>
          </a:p>
          <a:p>
            <a:r>
              <a:rPr lang="ro-RO" dirty="0" smtClean="0"/>
              <a:t>Coaliția pentru Incluziune și Nediscriminare</a:t>
            </a:r>
            <a:endParaRPr lang="ro-RO" dirty="0" smtClean="0"/>
          </a:p>
          <a:p>
            <a:r>
              <a:rPr lang="ro-RO" dirty="0" smtClean="0"/>
              <a:t>UN Women</a:t>
            </a:r>
          </a:p>
          <a:p>
            <a:r>
              <a:rPr lang="ro-RO" dirty="0" smtClean="0"/>
              <a:t>CoE</a:t>
            </a:r>
            <a:endParaRPr lang="ro-RO" dirty="0" smtClean="0"/>
          </a:p>
          <a:p>
            <a:r>
              <a:rPr lang="en-US" dirty="0" smtClean="0"/>
              <a:t>USM</a:t>
            </a:r>
            <a:endParaRPr lang="ro-RO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033" y="1630231"/>
            <a:ext cx="10750164" cy="1748729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Raport</a:t>
            </a:r>
            <a:r>
              <a:rPr lang="en-US" i="1" dirty="0" smtClean="0"/>
              <a:t> de </a:t>
            </a:r>
            <a:r>
              <a:rPr lang="en-US" i="1" dirty="0" err="1" smtClean="0"/>
              <a:t>activitate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Platforma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Egalitate</a:t>
            </a:r>
            <a:r>
              <a:rPr lang="en-US" i="1" dirty="0" smtClean="0"/>
              <a:t> de Gen</a:t>
            </a:r>
            <a:r>
              <a:rPr lang="ro-RO" i="1" dirty="0" smtClean="0"/>
              <a:t/>
            </a:r>
            <a:br>
              <a:rPr lang="ro-RO" i="1" dirty="0" smtClean="0"/>
            </a:br>
            <a:r>
              <a:rPr lang="ro-RO" i="1" dirty="0" smtClean="0"/>
              <a:t>202</a:t>
            </a:r>
            <a:r>
              <a:rPr lang="en-US" i="1" dirty="0"/>
              <a:t>3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826" y="4394039"/>
            <a:ext cx="8173940" cy="1117687"/>
          </a:xfrm>
        </p:spPr>
        <p:txBody>
          <a:bodyPr>
            <a:normAutofit/>
          </a:bodyPr>
          <a:lstStyle/>
          <a:p>
            <a:pPr algn="r"/>
            <a:r>
              <a:rPr lang="ro-RO" sz="2400" i="1" dirty="0" smtClean="0"/>
              <a:t>Secretara Generală </a:t>
            </a:r>
          </a:p>
          <a:p>
            <a:pPr algn="r"/>
            <a:r>
              <a:rPr lang="ro-RO" sz="2400" i="1" dirty="0" smtClean="0"/>
              <a:t> Nina Lozinschi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855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 2023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968789"/>
              </p:ext>
            </p:extLst>
          </p:nvPr>
        </p:nvGraphicFramePr>
        <p:xfrm>
          <a:off x="970756" y="4187063"/>
          <a:ext cx="7639050" cy="1518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2437">
                  <a:extLst>
                    <a:ext uri="{9D8B030D-6E8A-4147-A177-3AD203B41FA5}">
                      <a16:colId xmlns:a16="http://schemas.microsoft.com/office/drawing/2014/main" val="1443729064"/>
                    </a:ext>
                  </a:extLst>
                </a:gridCol>
                <a:gridCol w="5216613">
                  <a:extLst>
                    <a:ext uri="{9D8B030D-6E8A-4147-A177-3AD203B41FA5}">
                      <a16:colId xmlns:a16="http://schemas.microsoft.com/office/drawing/2014/main" val="167305545"/>
                    </a:ext>
                  </a:extLst>
                </a:gridCol>
              </a:tblGrid>
              <a:tr h="75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Persoane fizice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157905"/>
                  </a:ext>
                </a:extLst>
              </a:tr>
              <a:tr h="75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ONG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21206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31308"/>
              </p:ext>
            </p:extLst>
          </p:nvPr>
        </p:nvGraphicFramePr>
        <p:xfrm>
          <a:off x="828675" y="2683382"/>
          <a:ext cx="8543925" cy="8412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383">
                  <a:extLst>
                    <a:ext uri="{9D8B030D-6E8A-4147-A177-3AD203B41FA5}">
                      <a16:colId xmlns:a16="http://schemas.microsoft.com/office/drawing/2014/main" val="520818539"/>
                    </a:ext>
                  </a:extLst>
                </a:gridCol>
                <a:gridCol w="5834542">
                  <a:extLst>
                    <a:ext uri="{9D8B030D-6E8A-4147-A177-3AD203B41FA5}">
                      <a16:colId xmlns:a16="http://schemas.microsoft.com/office/drawing/2014/main" val="2507307126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17320" algn="l"/>
                          <a:tab pos="1953895" algn="ctr"/>
                        </a:tabLst>
                      </a:pPr>
                      <a:r>
                        <a:rPr lang="en-US" sz="2400" dirty="0">
                          <a:effectLst/>
                        </a:rPr>
                        <a:t>	</a:t>
                      </a:r>
                      <a:r>
                        <a:rPr lang="en-US" sz="2400" dirty="0" err="1">
                          <a:effectLst/>
                        </a:rPr>
                        <a:t>Membri</a:t>
                      </a:r>
                      <a:r>
                        <a:rPr lang="en-US" sz="2400" dirty="0">
                          <a:effectLst/>
                        </a:rPr>
                        <a:t>/re  cu </a:t>
                      </a:r>
                      <a:r>
                        <a:rPr lang="en-US" sz="2400" dirty="0" err="1">
                          <a:effectLst/>
                        </a:rPr>
                        <a:t>drept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plin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59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Membri</a:t>
                      </a:r>
                      <a:r>
                        <a:rPr lang="en-US" sz="2400" dirty="0">
                          <a:effectLst/>
                        </a:rPr>
                        <a:t>/re </a:t>
                      </a:r>
                      <a:r>
                        <a:rPr lang="en-US" sz="2400" dirty="0" err="1">
                          <a:effectLst/>
                        </a:rPr>
                        <a:t>Observator</a:t>
                      </a:r>
                      <a:r>
                        <a:rPr lang="en-US" sz="2400" dirty="0">
                          <a:effectLst/>
                        </a:rPr>
                        <a:t>/are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7977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781050" y="-1095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Direcții </a:t>
            </a:r>
            <a:r>
              <a:rPr lang="ro-RO" b="1" dirty="0" smtClean="0"/>
              <a:t>strategice </a:t>
            </a:r>
            <a:r>
              <a:rPr lang="ro-RO" b="1" dirty="0"/>
              <a:t>2020-2024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o-RO" b="1" u="sng" dirty="0" smtClean="0"/>
          </a:p>
          <a:p>
            <a:r>
              <a:rPr lang="ro-RO" b="1" u="sng" dirty="0"/>
              <a:t>Obiectivul 1:</a:t>
            </a:r>
            <a:r>
              <a:rPr lang="ro-RO" b="1" dirty="0"/>
              <a:t> Asigurarea includerii dimensiunii de gen în implementarea ODD-rilor în R. Moldova</a:t>
            </a:r>
            <a:endParaRPr lang="en-US" dirty="0"/>
          </a:p>
          <a:p>
            <a:r>
              <a:rPr lang="ro-RO" b="1" u="sng" dirty="0" smtClean="0"/>
              <a:t>Obiectivul </a:t>
            </a:r>
            <a:r>
              <a:rPr lang="ro-RO" b="1" u="sng" dirty="0"/>
              <a:t>2:</a:t>
            </a:r>
            <a:r>
              <a:rPr lang="ro-RO" b="1" dirty="0"/>
              <a:t> Promovarea participării şi reprezentării echitabile a femeilor în politică</a:t>
            </a:r>
            <a:endParaRPr lang="ro-RO" b="1" u="sng" dirty="0"/>
          </a:p>
          <a:p>
            <a:r>
              <a:rPr lang="ro-RO" b="1" u="sng" dirty="0" smtClean="0"/>
              <a:t>Obiectivul </a:t>
            </a:r>
            <a:r>
              <a:rPr lang="ro-RO" b="1" u="sng" dirty="0"/>
              <a:t>3:</a:t>
            </a:r>
            <a:r>
              <a:rPr lang="ro-RO" u="sng" dirty="0"/>
              <a:t> </a:t>
            </a:r>
            <a:r>
              <a:rPr lang="ro-RO" b="1" dirty="0"/>
              <a:t>Promovarea mecanismului instituțional pentru Egalitatea de Gen</a:t>
            </a:r>
            <a:endParaRPr lang="en-US" dirty="0"/>
          </a:p>
          <a:p>
            <a:r>
              <a:rPr lang="ro-RO" b="1" u="sng" dirty="0"/>
              <a:t>Obiectivul 4:</a:t>
            </a:r>
            <a:r>
              <a:rPr lang="ro-RO" b="1" dirty="0"/>
              <a:t> Asigurarea implementării dimensiunii de gen în sistemul educaţional, social şi de sănătate</a:t>
            </a:r>
            <a:endParaRPr lang="en-US" dirty="0"/>
          </a:p>
          <a:p>
            <a:r>
              <a:rPr lang="ro-RO" b="1" u="sng" dirty="0" smtClean="0"/>
              <a:t>Obiectivul  </a:t>
            </a:r>
            <a:r>
              <a:rPr lang="ro-RO" b="1" u="sng" dirty="0"/>
              <a:t>5:</a:t>
            </a:r>
            <a:r>
              <a:rPr lang="ro-RO" b="1" dirty="0"/>
              <a:t> Promovarea unui mediu propice pentru femei și bărbați pe piaţa muncii şi mediul de afaceri</a:t>
            </a:r>
            <a:endParaRPr lang="en-US" dirty="0"/>
          </a:p>
          <a:p>
            <a:r>
              <a:rPr lang="ro-RO" b="1" u="sng" dirty="0" smtClean="0"/>
              <a:t>Obiectivul </a:t>
            </a:r>
            <a:r>
              <a:rPr lang="ro-RO" b="1" u="sng" dirty="0"/>
              <a:t>6:</a:t>
            </a:r>
            <a:r>
              <a:rPr lang="ro-RO" b="1" dirty="0"/>
              <a:t> Promovarea toleranţei zero faţă de violenţă de gen</a:t>
            </a:r>
            <a:endParaRPr lang="en-US" dirty="0"/>
          </a:p>
          <a:p>
            <a:r>
              <a:rPr lang="ro-RO" b="1" u="sng" dirty="0"/>
              <a:t>Obiectivul  7:</a:t>
            </a:r>
            <a:r>
              <a:rPr lang="ro-RO" b="1" dirty="0"/>
              <a:t> Promovarea dimensiunii de gen în sectorul de securitate şi apărare în contextul standardelor internaţionale</a:t>
            </a:r>
            <a:endParaRPr lang="en-US" dirty="0"/>
          </a:p>
          <a:p>
            <a:r>
              <a:rPr lang="ro-RO" b="1" u="sng" dirty="0"/>
              <a:t>Obiectivul 8:</a:t>
            </a:r>
            <a:r>
              <a:rPr lang="ro-RO" b="1" dirty="0"/>
              <a:t> Consolidarea Platformei pentru Egalitate de Gen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Scrise </a:t>
            </a:r>
            <a:r>
              <a:rPr lang="en-US" dirty="0"/>
              <a:t>1</a:t>
            </a:r>
            <a:r>
              <a:rPr lang="ro-RO" dirty="0"/>
              <a:t> proiect</a:t>
            </a:r>
            <a:r>
              <a:rPr lang="en-US" dirty="0"/>
              <a:t> cu Elena </a:t>
            </a:r>
            <a:r>
              <a:rPr lang="en-US" dirty="0" err="1"/>
              <a:t>Ratoi</a:t>
            </a:r>
            <a:r>
              <a:rPr lang="en-US" dirty="0"/>
              <a:t>, CPF 50/50 </a:t>
            </a:r>
            <a:r>
              <a:rPr lang="en-US" dirty="0" err="1"/>
              <a:t>si</a:t>
            </a:r>
            <a:r>
              <a:rPr lang="en-US" dirty="0"/>
              <a:t> Gender </a:t>
            </a:r>
            <a:r>
              <a:rPr lang="en-US" dirty="0" err="1"/>
              <a:t>Centru</a:t>
            </a:r>
            <a:r>
              <a:rPr lang="en-US" dirty="0"/>
              <a:t> la </a:t>
            </a:r>
            <a:r>
              <a:rPr lang="en-US" dirty="0" err="1"/>
              <a:t>CoE</a:t>
            </a:r>
            <a:r>
              <a:rPr lang="en-US" dirty="0"/>
              <a:t> </a:t>
            </a:r>
            <a:r>
              <a:rPr lang="en-US" dirty="0" err="1"/>
              <a:t>Oportunitati</a:t>
            </a:r>
            <a:r>
              <a:rPr lang="en-US" dirty="0"/>
              <a:t> </a:t>
            </a:r>
            <a:r>
              <a:rPr lang="en-US" dirty="0" err="1" smtClean="0"/>
              <a:t>egale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/>
              <a:t>sexism – 4 </a:t>
            </a:r>
            <a:r>
              <a:rPr lang="en-US" dirty="0" err="1"/>
              <a:t>luni</a:t>
            </a:r>
            <a:r>
              <a:rPr lang="en-US" dirty="0"/>
              <a:t> </a:t>
            </a:r>
            <a:r>
              <a:rPr lang="en-US" dirty="0" err="1"/>
              <a:t>buget</a:t>
            </a:r>
            <a:r>
              <a:rPr lang="en-US" dirty="0"/>
              <a:t> total de 16 000 </a:t>
            </a:r>
            <a:r>
              <a:rPr lang="en-US" dirty="0" smtClean="0"/>
              <a:t>euro</a:t>
            </a:r>
            <a:endParaRPr lang="ro-RO" dirty="0" smtClean="0"/>
          </a:p>
          <a:p>
            <a:r>
              <a:rPr lang="ro-RO" dirty="0" smtClean="0"/>
              <a:t>Lucru in 6 grupuri de lucru, elaborarea plan de acțiuni per grup</a:t>
            </a:r>
          </a:p>
          <a:p>
            <a:pPr marL="0" indent="0">
              <a:buNone/>
            </a:pP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4293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REZULATE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Festivalul</a:t>
            </a:r>
            <a:r>
              <a:rPr lang="en-US" dirty="0" smtClean="0"/>
              <a:t> feminist 2022- 24 400 lei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Oportunitati</a:t>
            </a:r>
            <a:r>
              <a:rPr lang="en-US" dirty="0" smtClean="0"/>
              <a:t> </a:t>
            </a:r>
            <a:r>
              <a:rPr lang="en-US" dirty="0" err="1"/>
              <a:t>egale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sexism – </a:t>
            </a:r>
            <a:r>
              <a:rPr lang="en-US" dirty="0" smtClean="0"/>
              <a:t> </a:t>
            </a:r>
            <a:r>
              <a:rPr lang="en-US" dirty="0"/>
              <a:t>16 000 </a:t>
            </a:r>
            <a:r>
              <a:rPr lang="en-US" dirty="0" smtClean="0"/>
              <a:t>euro ( Gender-</a:t>
            </a:r>
            <a:r>
              <a:rPr lang="en-US" dirty="0" err="1" smtClean="0"/>
              <a:t>Centru</a:t>
            </a:r>
            <a:r>
              <a:rPr lang="en-US" dirty="0"/>
              <a:t> </a:t>
            </a:r>
            <a:r>
              <a:rPr lang="en-US" dirty="0" smtClean="0"/>
              <a:t>&amp;CPF 50/50)</a:t>
            </a:r>
          </a:p>
          <a:p>
            <a:r>
              <a:rPr lang="en-US" dirty="0" smtClean="0"/>
              <a:t>Ac</a:t>
            </a:r>
            <a:r>
              <a:rPr lang="ro-RO" dirty="0" smtClean="0"/>
              <a:t>ț</a:t>
            </a:r>
            <a:r>
              <a:rPr lang="en-US" dirty="0" err="1" smtClean="0"/>
              <a:t>iune</a:t>
            </a:r>
            <a:r>
              <a:rPr lang="en-US" dirty="0" smtClean="0"/>
              <a:t> </a:t>
            </a:r>
            <a:r>
              <a:rPr lang="en-US" dirty="0" err="1" smtClean="0"/>
              <a:t>umanitara</a:t>
            </a:r>
            <a:r>
              <a:rPr lang="en-US" dirty="0" smtClean="0"/>
              <a:t> Feminist</a:t>
            </a:r>
            <a:r>
              <a:rPr lang="ro-RO" dirty="0" smtClean="0"/>
              <a:t>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Localizat</a:t>
            </a:r>
            <a:r>
              <a:rPr lang="ro-RO" dirty="0" smtClean="0"/>
              <a:t>ă- Gender-Centru, CPF 50/50, ODFC</a:t>
            </a:r>
          </a:p>
          <a:p>
            <a:r>
              <a:rPr lang="ro-RO" dirty="0" smtClean="0"/>
              <a:t>Consolidarea PEG pentru un raspuns consolidat la criza umanitară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Acord de colaborare cu MMPS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41608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13857</TotalTime>
  <Words>927</Words>
  <Application>Microsoft Office PowerPoint</Application>
  <PresentationFormat>Widescreen</PresentationFormat>
  <Paragraphs>151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Garamond</vt:lpstr>
      <vt:lpstr>Montserrat Classic</vt:lpstr>
      <vt:lpstr>Montserrat Classic Bold</vt:lpstr>
      <vt:lpstr>Wingdings 3</vt:lpstr>
      <vt:lpstr>Ion Boardroom</vt:lpstr>
      <vt:lpstr>Adunarea generală  Platforma pentru Egalitate de Gen 2023</vt:lpstr>
      <vt:lpstr>Acte interne PEG</vt:lpstr>
      <vt:lpstr>Organizarea PEG</vt:lpstr>
      <vt:lpstr>Raport de activitate  Platforma pentru Egalitate de Gen 2023</vt:lpstr>
      <vt:lpstr>PEG 2023</vt:lpstr>
      <vt:lpstr>Direcții strategice 2020-2024 </vt:lpstr>
      <vt:lpstr>2022</vt:lpstr>
      <vt:lpstr>REZULATE</vt:lpstr>
      <vt:lpstr>Acord de colaborare cu MMPS</vt:lpstr>
      <vt:lpstr>Festivalul feminist 2022</vt:lpstr>
      <vt:lpstr>Festivalul feminist</vt:lpstr>
      <vt:lpstr>Sensibilizarea opiniei publice cu privire la discursul sexist și mecanismele de raportare</vt:lpstr>
      <vt:lpstr>Sanse egale fara sexism</vt:lpstr>
      <vt:lpstr>Ziua europei – Tirgul ONG </vt:lpstr>
      <vt:lpstr>Discutie publica- Discursul de ură si instigator la discriminare</vt:lpstr>
      <vt:lpstr>ACTIVITĂȚI DE ADVOCAY </vt:lpstr>
      <vt:lpstr>Advocacy </vt:lpstr>
      <vt:lpstr>Răspunsul Platformei pentru Egalitate de Gen la criza din Ucraina</vt:lpstr>
      <vt:lpstr>PowerPoint Presentation</vt:lpstr>
      <vt:lpstr>PowerPoint Presentation</vt:lpstr>
      <vt:lpstr>BUGET </vt:lpstr>
      <vt:lpstr>1600 de beneficiari/re </vt:lpstr>
      <vt:lpstr>Consolidarea femeilor din societatea civilă în lupta cu criza umanitară</vt:lpstr>
      <vt:lpstr>Obiectivul 4: Asigurarea implementării dimensiunii de gen în sistemul educaţional, social şi de sănătate </vt:lpstr>
      <vt:lpstr>PowerPoint Presentation</vt:lpstr>
      <vt:lpstr>PowerPoint Presentation</vt:lpstr>
      <vt:lpstr>PowerPoint Presentation</vt:lpstr>
      <vt:lpstr>Ziua familie</vt:lpstr>
      <vt:lpstr>Obiectivul 8: Consolidarea Platformei pentru Egalitate de Gen </vt:lpstr>
      <vt:lpstr>Sesiune de informare privind legea ONG</vt:lpstr>
      <vt:lpstr>Parteneri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Lozinschi</dc:creator>
  <cp:lastModifiedBy>Nina Lozinschi</cp:lastModifiedBy>
  <cp:revision>75</cp:revision>
  <dcterms:created xsi:type="dcterms:W3CDTF">2019-12-06T19:19:13Z</dcterms:created>
  <dcterms:modified xsi:type="dcterms:W3CDTF">2023-02-14T20:57:45Z</dcterms:modified>
</cp:coreProperties>
</file>